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2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2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95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1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4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17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23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64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26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602-AD7D-455D-9EFF-7EA2883F661E}" type="datetimeFigureOut">
              <a:rPr kumimoji="1" lang="ja-JP" altLang="en-US" smtClean="0"/>
              <a:t>2021/2/4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BDD7-DDB1-4BE5-9103-00CB8A7B3E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09"/>
            <a:ext cx="6858000" cy="39831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258"/>
            <a:ext cx="6858000" cy="390322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八</a:t>
            </a:r>
            <a:r>
              <a:rPr kumimoji="1" lang="ja-JP" altLang="en-US" dirty="0" err="1"/>
              <a:t>ッ</a:t>
            </a:r>
            <a:r>
              <a:rPr kumimoji="1" lang="ja-JP" altLang="en-US" dirty="0"/>
              <a:t>場ダム　</a:t>
            </a:r>
            <a:r>
              <a:rPr lang="ja-JP" altLang="en-US" dirty="0"/>
              <a:t>令和元年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</a:t>
            </a:r>
            <a:r>
              <a:rPr lang="ja-JP" altLang="en-US" dirty="0"/>
              <a:t>　</a:t>
            </a:r>
            <a:r>
              <a:rPr lang="zh-TW" altLang="en-US" dirty="0"/>
              <a:t>試験湛水開始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5050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八</a:t>
            </a:r>
            <a:r>
              <a:rPr lang="ja-JP" altLang="en-US" dirty="0" err="1"/>
              <a:t>ッ</a:t>
            </a:r>
            <a:r>
              <a:rPr lang="ja-JP" altLang="en-US" dirty="0"/>
              <a:t>場ダム　令和元年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/>
              <a:t>日　台風</a:t>
            </a:r>
            <a:r>
              <a:rPr lang="en-US" altLang="ja-JP" dirty="0"/>
              <a:t>19</a:t>
            </a:r>
            <a:r>
              <a:rPr lang="ja-JP" altLang="en-US" dirty="0"/>
              <a:t>号で満水</a:t>
            </a:r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1" y="8731481"/>
            <a:ext cx="70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高さ</a:t>
            </a:r>
            <a:r>
              <a:rPr kumimoji="1" lang="en-US" altLang="ja-JP" dirty="0"/>
              <a:t>116m</a:t>
            </a:r>
            <a:r>
              <a:rPr kumimoji="1" lang="ja-JP" altLang="en-US" dirty="0"/>
              <a:t>　長さ</a:t>
            </a:r>
            <a:r>
              <a:rPr kumimoji="1" lang="en-US" altLang="ja-JP" dirty="0"/>
              <a:t>290.8m</a:t>
            </a:r>
            <a:r>
              <a:rPr kumimoji="1" lang="ja-JP" altLang="en-US" dirty="0"/>
              <a:t>　総貯水容量</a:t>
            </a:r>
            <a:r>
              <a:rPr kumimoji="1" lang="en-US" altLang="ja-JP" dirty="0"/>
              <a:t>1</a:t>
            </a:r>
            <a:r>
              <a:rPr kumimoji="1" lang="ja-JP" altLang="en-US" dirty="0"/>
              <a:t>億</a:t>
            </a:r>
            <a:r>
              <a:rPr kumimoji="1" lang="en-US" altLang="ja-JP" dirty="0"/>
              <a:t>750</a:t>
            </a:r>
            <a:r>
              <a:rPr kumimoji="1" lang="ja-JP" altLang="en-US" dirty="0"/>
              <a:t>万</a:t>
            </a:r>
            <a:r>
              <a:rPr lang="ja-JP" altLang="en-US" dirty="0"/>
              <a:t>㎥</a:t>
            </a:r>
            <a:r>
              <a:rPr kumimoji="1" lang="ja-JP" altLang="en-US" dirty="0"/>
              <a:t>　東京ドーム</a:t>
            </a:r>
            <a:r>
              <a:rPr kumimoji="1" lang="en-US" altLang="ja-JP" dirty="0"/>
              <a:t>87</a:t>
            </a:r>
            <a:r>
              <a:rPr kumimoji="1" lang="ja-JP" altLang="en-US" dirty="0"/>
              <a:t>杯分</a:t>
            </a:r>
          </a:p>
        </p:txBody>
      </p:sp>
    </p:spTree>
    <p:extLst>
      <p:ext uri="{BB962C8B-B14F-4D97-AF65-F5344CB8AC3E}">
        <p14:creationId xmlns:p14="http://schemas.microsoft.com/office/powerpoint/2010/main" val="276951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3390900"/>
            <a:ext cx="6858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平常時利根川水位　</a:t>
            </a:r>
            <a:r>
              <a:rPr kumimoji="1" lang="en-US" altLang="ja-JP" sz="1400" dirty="0"/>
              <a:t>9m</a:t>
            </a:r>
          </a:p>
          <a:p>
            <a:r>
              <a:rPr kumimoji="1" lang="ja-JP" altLang="en-US" sz="1400" dirty="0"/>
              <a:t>栗橋市内標高　</a:t>
            </a:r>
            <a:r>
              <a:rPr kumimoji="1" lang="en-US" altLang="ja-JP" sz="1400" dirty="0"/>
              <a:t>11m</a:t>
            </a:r>
          </a:p>
          <a:p>
            <a:r>
              <a:rPr kumimoji="1" lang="ja-JP" altLang="en-US" sz="1400" dirty="0"/>
              <a:t>台風</a:t>
            </a:r>
            <a:r>
              <a:rPr kumimoji="1" lang="en-US" altLang="ja-JP" sz="1400" dirty="0"/>
              <a:t>19</a:t>
            </a:r>
            <a:r>
              <a:rPr kumimoji="1" lang="ja-JP" altLang="en-US" sz="1400" dirty="0"/>
              <a:t>号最大水位　</a:t>
            </a:r>
            <a:r>
              <a:rPr kumimoji="1" lang="en-US" altLang="ja-JP" sz="1400" dirty="0"/>
              <a:t>20m</a:t>
            </a:r>
            <a:r>
              <a:rPr kumimoji="1" lang="ja-JP" altLang="en-US" sz="1400" dirty="0"/>
              <a:t>　</a:t>
            </a:r>
            <a:r>
              <a:rPr kumimoji="1" lang="en-US" altLang="ja-JP" sz="1400" dirty="0"/>
              <a:t>※</a:t>
            </a:r>
            <a:r>
              <a:rPr kumimoji="1" lang="ja-JP" altLang="en-US" sz="1400" dirty="0"/>
              <a:t>利根川堤防</a:t>
            </a:r>
            <a:r>
              <a:rPr kumimoji="1" lang="en-US" altLang="ja-JP" sz="1400" dirty="0"/>
              <a:t>23m</a:t>
            </a:r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新三国橋、</a:t>
            </a:r>
            <a:r>
              <a:rPr lang="zh-TW" altLang="en-US" sz="1400" dirty="0"/>
              <a:t>東武日光線利根川橋梁</a:t>
            </a:r>
            <a:r>
              <a:rPr lang="ja-JP" altLang="en-US" sz="1400" dirty="0"/>
              <a:t>、ＪＲ利根川橋梁で囲まれた</a:t>
            </a:r>
            <a:r>
              <a:rPr lang="ja-JP" altLang="en-US" sz="1400" dirty="0">
                <a:solidFill>
                  <a:srgbClr val="FF0000"/>
                </a:solidFill>
              </a:rPr>
              <a:t>河川面積</a:t>
            </a:r>
            <a:r>
              <a:rPr lang="en-US" altLang="ja-JP" sz="1400" dirty="0">
                <a:solidFill>
                  <a:srgbClr val="FF0000"/>
                </a:solidFill>
              </a:rPr>
              <a:t>360</a:t>
            </a:r>
            <a:r>
              <a:rPr lang="ja-JP" altLang="en-US" sz="1400" dirty="0">
                <a:solidFill>
                  <a:srgbClr val="FF0000"/>
                </a:solidFill>
              </a:rPr>
              <a:t>万㎡　外周距離は</a:t>
            </a:r>
            <a:r>
              <a:rPr lang="en-US" altLang="ja-JP" sz="1400" dirty="0">
                <a:solidFill>
                  <a:srgbClr val="FF0000"/>
                </a:solidFill>
              </a:rPr>
              <a:t>11400m</a:t>
            </a:r>
          </a:p>
          <a:p>
            <a:r>
              <a:rPr kumimoji="1" lang="ja-JP" altLang="en-US" sz="1400" dirty="0"/>
              <a:t>上記図イメージから</a:t>
            </a:r>
            <a:r>
              <a:rPr kumimoji="1" lang="en-US" altLang="ja-JP" sz="1400" dirty="0"/>
              <a:t>360</a:t>
            </a:r>
            <a:r>
              <a:rPr kumimoji="1" lang="ja-JP" altLang="en-US" sz="1400" dirty="0"/>
              <a:t>万㎡ のうち直線</a:t>
            </a:r>
            <a:r>
              <a:rPr kumimoji="1" lang="en-US" altLang="ja-JP" sz="1400" dirty="0"/>
              <a:t>1km</a:t>
            </a:r>
            <a:r>
              <a:rPr kumimoji="1" lang="ja-JP" altLang="en-US" sz="1400" dirty="0"/>
              <a:t>だと</a:t>
            </a:r>
            <a:r>
              <a:rPr kumimoji="1" lang="en-US" altLang="ja-JP" sz="1400" dirty="0"/>
              <a:t>1/3</a:t>
            </a:r>
            <a:r>
              <a:rPr kumimoji="1" lang="ja-JP" altLang="en-US" sz="1400" dirty="0"/>
              <a:t>相当</a:t>
            </a:r>
            <a:r>
              <a:rPr kumimoji="1" lang="en-US" altLang="ja-JP" sz="1400" dirty="0"/>
              <a:t>120</a:t>
            </a:r>
            <a:r>
              <a:rPr kumimoji="1" lang="ja-JP" altLang="en-US" sz="1400" dirty="0"/>
              <a:t>万㎡と見る。</a:t>
            </a:r>
            <a:endParaRPr kumimoji="1" lang="en-US" altLang="ja-JP" sz="1400" dirty="0"/>
          </a:p>
          <a:p>
            <a:r>
              <a:rPr kumimoji="1" lang="ja-JP" altLang="en-US" sz="1400" dirty="0"/>
              <a:t>さらに利根川本流：破堤を２：１としておくと直線</a:t>
            </a:r>
            <a:r>
              <a:rPr kumimoji="1" lang="en-US" altLang="ja-JP" sz="1400" dirty="0"/>
              <a:t>1km</a:t>
            </a:r>
            <a:r>
              <a:rPr kumimoji="1" lang="ja-JP" altLang="en-US" sz="1400" dirty="0"/>
              <a:t>分は</a:t>
            </a:r>
            <a:r>
              <a:rPr kumimoji="1" lang="en-US" altLang="ja-JP" sz="1400" dirty="0"/>
              <a:t>40</a:t>
            </a:r>
            <a:r>
              <a:rPr kumimoji="1" lang="ja-JP" altLang="en-US" sz="1400" dirty="0"/>
              <a:t>万㎡となる。</a:t>
            </a:r>
            <a:endParaRPr kumimoji="1" lang="en-US" altLang="ja-JP" sz="1400" dirty="0"/>
          </a:p>
          <a:p>
            <a:r>
              <a:rPr kumimoji="1" lang="ja-JP" altLang="en-US" sz="1400" dirty="0"/>
              <a:t>洪水時の流速は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～</a:t>
            </a:r>
            <a:r>
              <a:rPr kumimoji="1" lang="en-US" altLang="ja-JP" sz="1400" dirty="0"/>
              <a:t>4m/s</a:t>
            </a:r>
            <a:r>
              <a:rPr kumimoji="1" lang="ja-JP" altLang="en-US" sz="1400" dirty="0"/>
              <a:t>（</a:t>
            </a:r>
            <a:r>
              <a:rPr kumimoji="1" lang="en-US" altLang="ja-JP" sz="1400" dirty="0"/>
              <a:t>7200m/h</a:t>
            </a:r>
            <a:r>
              <a:rPr kumimoji="1" lang="ja-JP" altLang="en-US" sz="1400" dirty="0"/>
              <a:t>から</a:t>
            </a:r>
            <a:r>
              <a:rPr kumimoji="1" lang="en-US" altLang="ja-JP" sz="1400" dirty="0"/>
              <a:t>14400m/h</a:t>
            </a:r>
            <a:r>
              <a:rPr kumimoji="1" lang="ja-JP" altLang="en-US" sz="1400" dirty="0"/>
              <a:t>）となるため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時間単位で新たな洪水が連続で押し寄せることとなる。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栗橋、幸手、杉戸（大落古利根川から中川まで）の</a:t>
            </a:r>
            <a:r>
              <a:rPr kumimoji="1" lang="ja-JP" altLang="en-US" sz="1400" dirty="0">
                <a:solidFill>
                  <a:srgbClr val="FF0000"/>
                </a:solidFill>
              </a:rPr>
              <a:t>土地面積</a:t>
            </a:r>
            <a:r>
              <a:rPr kumimoji="1" lang="en-US" altLang="ja-JP" sz="1400" dirty="0">
                <a:solidFill>
                  <a:srgbClr val="FF0000"/>
                </a:solidFill>
              </a:rPr>
              <a:t>7100</a:t>
            </a:r>
            <a:r>
              <a:rPr kumimoji="1" lang="ja-JP" altLang="en-US" sz="1400" dirty="0">
                <a:solidFill>
                  <a:srgbClr val="FF0000"/>
                </a:solidFill>
              </a:rPr>
              <a:t>万㎡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55" y="0"/>
            <a:ext cx="3413445" cy="33909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" y="0"/>
            <a:ext cx="3413811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3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181</Words>
  <Application>Microsoft Office PowerPoint</Application>
  <PresentationFormat>画面に合わせる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政海</dc:creator>
  <cp:lastModifiedBy>石田 政海</cp:lastModifiedBy>
  <cp:revision>20</cp:revision>
  <dcterms:created xsi:type="dcterms:W3CDTF">2019-10-20T14:07:31Z</dcterms:created>
  <dcterms:modified xsi:type="dcterms:W3CDTF">2021-02-04T03:34:00Z</dcterms:modified>
</cp:coreProperties>
</file>