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83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9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62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33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0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5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6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4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8F88-2FD8-4028-BA3C-FE736B28C597}" type="datetimeFigureOut">
              <a:rPr kumimoji="1" lang="ja-JP" altLang="en-US" smtClean="0"/>
              <a:t>2019/10/15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5D08-8682-4E65-B0BD-E3CFAD59AC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1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nl.wikipedia.org/wiki/Pei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4559" y="57109"/>
            <a:ext cx="8706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台風</a:t>
            </a:r>
            <a:r>
              <a:rPr kumimoji="1" lang="en-US" altLang="ja-JP" sz="2000" dirty="0" smtClean="0"/>
              <a:t>19</a:t>
            </a:r>
            <a:r>
              <a:rPr kumimoji="1" lang="ja-JP" altLang="en-US" sz="2000" dirty="0" smtClean="0"/>
              <a:t>号での利根川栗橋が越水・決壊の危機　情報整理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11" y="1404339"/>
            <a:ext cx="4184695" cy="15124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0" y="2849380"/>
            <a:ext cx="1994221" cy="20239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9" t="7101" b="4589"/>
          <a:stretch/>
        </p:blipFill>
        <p:spPr>
          <a:xfrm>
            <a:off x="2793008" y="3049232"/>
            <a:ext cx="2882235" cy="337738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9209" y="479606"/>
            <a:ext cx="877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利根川栗橋地点の</a:t>
            </a:r>
            <a:r>
              <a:rPr lang="ja-JP" altLang="en-US" sz="1400" dirty="0"/>
              <a:t>水位標のゼロ点</a:t>
            </a:r>
            <a:r>
              <a:rPr lang="ja-JP" altLang="en-US" sz="1400" dirty="0" smtClean="0"/>
              <a:t>高</a:t>
            </a:r>
            <a:r>
              <a:rPr lang="en-US" altLang="ja-JP" sz="1400" dirty="0" smtClean="0"/>
              <a:t>10.2m</a:t>
            </a:r>
            <a:r>
              <a:rPr lang="ja-JP" altLang="en-US" sz="1400" dirty="0" smtClean="0"/>
              <a:t>に対して</a:t>
            </a:r>
            <a:r>
              <a:rPr lang="ja-JP" altLang="en-US" sz="1400" dirty="0" smtClean="0">
                <a:solidFill>
                  <a:srgbClr val="FF0000"/>
                </a:solidFill>
              </a:rPr>
              <a:t>水位約</a:t>
            </a:r>
            <a:r>
              <a:rPr lang="en-US" altLang="ja-JP" sz="1400" dirty="0" smtClean="0">
                <a:solidFill>
                  <a:srgbClr val="FF0000"/>
                </a:solidFill>
              </a:rPr>
              <a:t>9.7m</a:t>
            </a:r>
            <a:r>
              <a:rPr lang="ja-JP" altLang="en-US" sz="1400" dirty="0" smtClean="0"/>
              <a:t>を記録。堤防の高さ</a:t>
            </a:r>
            <a:r>
              <a:rPr lang="ja-JP" altLang="en-US" sz="1400" dirty="0"/>
              <a:t>標高</a:t>
            </a:r>
            <a:r>
              <a:rPr lang="en-US" altLang="ja-JP" sz="1400" dirty="0" smtClean="0"/>
              <a:t>23m</a:t>
            </a:r>
            <a:r>
              <a:rPr lang="ja-JP" altLang="en-US" sz="1400" dirty="0" smtClean="0"/>
              <a:t>に対して約</a:t>
            </a:r>
            <a:r>
              <a:rPr lang="en-US" altLang="ja-JP" sz="1400" dirty="0" smtClean="0"/>
              <a:t>20m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10.2m</a:t>
            </a:r>
            <a:r>
              <a:rPr lang="ja-JP" altLang="en-US" sz="1400" dirty="0" smtClean="0"/>
              <a:t>＋</a:t>
            </a:r>
            <a:r>
              <a:rPr lang="en-US" altLang="ja-JP" sz="1400" dirty="0" smtClean="0"/>
              <a:t>9.7m</a:t>
            </a:r>
            <a:r>
              <a:rPr lang="ja-JP" altLang="en-US" sz="1400" dirty="0" smtClean="0"/>
              <a:t>）まで迫った。カスリーン台風時の最高水位は</a:t>
            </a:r>
            <a:r>
              <a:rPr lang="en-US" altLang="ja-JP" sz="1400" dirty="0" smtClean="0">
                <a:solidFill>
                  <a:srgbClr val="FF0000"/>
                </a:solidFill>
              </a:rPr>
              <a:t>Y.P.9.17m</a:t>
            </a:r>
            <a:r>
              <a:rPr lang="ja-JP" altLang="en-US" sz="1400" dirty="0" smtClean="0"/>
              <a:t>参考値（</a:t>
            </a:r>
            <a:r>
              <a:rPr lang="en-US" altLang="ja-JP" sz="1400" dirty="0" smtClean="0"/>
              <a:t>※</a:t>
            </a:r>
            <a:r>
              <a:rPr lang="ja-JP" altLang="en-US" sz="1400" dirty="0"/>
              <a:t>江戸川工事</a:t>
            </a:r>
            <a:r>
              <a:rPr lang="ja-JP" altLang="en-US" sz="1400" dirty="0" smtClean="0"/>
              <a:t>基準面　</a:t>
            </a:r>
            <a:r>
              <a:rPr lang="en-US" altLang="ja-JP" sz="1400" dirty="0" err="1" smtClean="0"/>
              <a:t>Yedogawa</a:t>
            </a:r>
            <a:r>
              <a:rPr lang="en-US" altLang="ja-JP" sz="1400" dirty="0"/>
              <a:t> </a:t>
            </a:r>
            <a:r>
              <a:rPr lang="en-US" altLang="ja-JP" sz="1400" dirty="0" err="1">
                <a:hlinkClick r:id="rId5" tooltip="nl:Peil"/>
              </a:rPr>
              <a:t>Peil</a:t>
            </a:r>
            <a:r>
              <a:rPr lang="ja-JP" altLang="en-US" sz="1400" dirty="0"/>
              <a:t>：</a:t>
            </a:r>
            <a:r>
              <a:rPr lang="en-US" altLang="ja-JP" sz="1400" dirty="0"/>
              <a:t>Y.P</a:t>
            </a:r>
            <a:r>
              <a:rPr lang="en-US" altLang="ja-JP" sz="1400" dirty="0" smtClean="0"/>
              <a:t>.</a:t>
            </a:r>
            <a:r>
              <a:rPr lang="ja-JP" altLang="en-US" sz="1400" dirty="0" smtClean="0"/>
              <a:t> ）。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栗橋スーパー堤防と試験貯水中の八</a:t>
            </a:r>
            <a:r>
              <a:rPr kumimoji="1" lang="ja-JP" altLang="en-US" sz="1400" dirty="0" err="1" smtClean="0"/>
              <a:t>ッ</a:t>
            </a:r>
            <a:r>
              <a:rPr kumimoji="1" lang="ja-JP" altLang="en-US" sz="1400" dirty="0" smtClean="0"/>
              <a:t>場ダムのおかげで栗橋決壊が回避できたと推察。</a:t>
            </a:r>
            <a:endParaRPr kumimoji="1" lang="ja-JP" altLang="en-US" sz="1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56071" y="1502917"/>
            <a:ext cx="2488133" cy="5241490"/>
            <a:chOff x="156071" y="1502917"/>
            <a:chExt cx="2488133" cy="52414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9" t="33205" r="37990"/>
            <a:stretch/>
          </p:blipFill>
          <p:spPr>
            <a:xfrm>
              <a:off x="156071" y="1502917"/>
              <a:ext cx="2488133" cy="5241490"/>
            </a:xfrm>
            <a:prstGeom prst="rect">
              <a:avLst/>
            </a:prstGeom>
          </p:spPr>
        </p:pic>
        <p:sp>
          <p:nvSpPr>
            <p:cNvPr id="14" name="正方形/長方形 13"/>
            <p:cNvSpPr/>
            <p:nvPr/>
          </p:nvSpPr>
          <p:spPr>
            <a:xfrm>
              <a:off x="228600" y="5864617"/>
              <a:ext cx="2291609" cy="104775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円/楕円 14"/>
          <p:cNvSpPr/>
          <p:nvPr/>
        </p:nvSpPr>
        <p:spPr>
          <a:xfrm>
            <a:off x="5290847" y="6325072"/>
            <a:ext cx="207169" cy="13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3 (枠付き) 15"/>
          <p:cNvSpPr/>
          <p:nvPr/>
        </p:nvSpPr>
        <p:spPr>
          <a:xfrm>
            <a:off x="4756558" y="5084210"/>
            <a:ext cx="1101317" cy="4953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51318"/>
              <a:gd name="adj8" fmla="val 5209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err="1" smtClean="0">
                <a:solidFill>
                  <a:srgbClr val="FF0000"/>
                </a:solidFill>
              </a:rPr>
              <a:t>GoogleEarth</a:t>
            </a:r>
            <a:r>
              <a:rPr kumimoji="1" lang="ja-JP" altLang="en-US" sz="900" dirty="0" err="1" smtClean="0">
                <a:solidFill>
                  <a:srgbClr val="FF0000"/>
                </a:solidFill>
              </a:rPr>
              <a:t>にて</a:t>
            </a:r>
            <a:r>
              <a:rPr kumimoji="1" lang="ja-JP" altLang="en-US" sz="900" dirty="0" smtClean="0">
                <a:solidFill>
                  <a:srgbClr val="FF0000"/>
                </a:solidFill>
              </a:rPr>
              <a:t>堤防上の標高が</a:t>
            </a:r>
            <a:r>
              <a:rPr kumimoji="1" lang="en-US" altLang="ja-JP" sz="900" dirty="0" smtClean="0">
                <a:solidFill>
                  <a:srgbClr val="FF0000"/>
                </a:solidFill>
              </a:rPr>
              <a:t>23m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85682" y="2653545"/>
            <a:ext cx="2197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出典：朝日新聞デジタル</a:t>
            </a:r>
            <a:endParaRPr kumimoji="1" lang="ja-JP" alt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7584" y="2729838"/>
            <a:ext cx="2197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出典：国土交通省川の防災情報</a:t>
            </a:r>
            <a:endParaRPr kumimoji="1" lang="ja-JP" alt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97894" y="2653545"/>
            <a:ext cx="2197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出典：国土交通省川の防災情報</a:t>
            </a:r>
            <a:endParaRPr kumimoji="1" lang="ja-JP" alt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44204" y="2828009"/>
            <a:ext cx="2197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出典：</a:t>
            </a:r>
            <a:r>
              <a:rPr kumimoji="1" lang="en-US" altLang="ja-JP" sz="1000" dirty="0" err="1" smtClean="0">
                <a:solidFill>
                  <a:schemeClr val="accent4">
                    <a:lumMod val="75000"/>
                  </a:schemeClr>
                </a:solidFill>
              </a:rPr>
              <a:t>GoogleEarth</a:t>
            </a:r>
            <a:endParaRPr kumimoji="1" lang="ja-JP" alt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559" y="6525054"/>
            <a:ext cx="9980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参考情報源</a:t>
            </a:r>
            <a:r>
              <a:rPr lang="ja-JP" altLang="en-US" sz="1400" dirty="0" smtClean="0"/>
              <a:t>：①川の防災情報　</a:t>
            </a:r>
            <a:r>
              <a:rPr lang="ja-JP" altLang="en-US" sz="1400" dirty="0" smtClean="0">
                <a:solidFill>
                  <a:srgbClr val="FF0000"/>
                </a:solidFill>
              </a:rPr>
              <a:t>②</a:t>
            </a:r>
            <a:r>
              <a:rPr lang="en-US" altLang="ja-JP" sz="1400" dirty="0" smtClean="0">
                <a:solidFill>
                  <a:srgbClr val="FF0000"/>
                </a:solidFill>
              </a:rPr>
              <a:t>Yahoo!</a:t>
            </a:r>
            <a:r>
              <a:rPr lang="ja-JP" altLang="en-US" sz="1400" dirty="0" smtClean="0">
                <a:solidFill>
                  <a:srgbClr val="FF0000"/>
                </a:solidFill>
              </a:rPr>
              <a:t>天気・災害</a:t>
            </a:r>
            <a:r>
              <a:rPr lang="en-US" altLang="ja-JP" sz="1400" dirty="0" smtClean="0">
                <a:solidFill>
                  <a:srgbClr val="FF0000"/>
                </a:solidFill>
              </a:rPr>
              <a:t>-</a:t>
            </a:r>
            <a:r>
              <a:rPr lang="ja-JP" altLang="en-US" sz="1400" dirty="0" smtClean="0">
                <a:solidFill>
                  <a:srgbClr val="FF0000"/>
                </a:solidFill>
              </a:rPr>
              <a:t>河川水位情報</a:t>
            </a:r>
            <a:r>
              <a:rPr lang="ja-JP" altLang="en-US" sz="1400" dirty="0" smtClean="0"/>
              <a:t>　③地理院地図　④</a:t>
            </a:r>
            <a:r>
              <a:rPr lang="en-US" altLang="ja-JP" sz="1400" dirty="0" err="1" smtClean="0"/>
              <a:t>GoogleEarth</a:t>
            </a:r>
            <a:r>
              <a:rPr lang="en-US" altLang="ja-JP" sz="1400" dirty="0" smtClean="0"/>
              <a:t> </a:t>
            </a:r>
            <a:r>
              <a:rPr lang="ja-JP" altLang="en-US" sz="1400" dirty="0" smtClean="0"/>
              <a:t>⑤</a:t>
            </a:r>
            <a:r>
              <a:rPr lang="en-US" altLang="ja-JP" sz="1400" dirty="0" smtClean="0"/>
              <a:t>windy.com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1409" y="230985"/>
            <a:ext cx="307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杉戸町第</a:t>
            </a:r>
            <a:r>
              <a:rPr kumimoji="1" lang="en-US" altLang="ja-JP" sz="1000" dirty="0" smtClean="0"/>
              <a:t>19</a:t>
            </a:r>
            <a:r>
              <a:rPr kumimoji="1" lang="ja-JP" altLang="en-US" sz="1000" dirty="0" smtClean="0"/>
              <a:t>区中妻　防災士　石田　</a:t>
            </a:r>
            <a:r>
              <a:rPr kumimoji="1" lang="en-US" altLang="ja-JP" sz="1000" dirty="0" smtClean="0"/>
              <a:t>2019/10/15</a:t>
            </a:r>
            <a:r>
              <a:rPr kumimoji="1" lang="ja-JP" altLang="en-US" sz="1000" dirty="0" smtClean="0"/>
              <a:t>作成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9713" y="1011325"/>
            <a:ext cx="1875748" cy="154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参考標高データ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・利根川</a:t>
            </a:r>
            <a:r>
              <a:rPr kumimoji="1" lang="en-US" altLang="ja-JP" sz="1050" dirty="0" smtClean="0"/>
              <a:t>	9m</a:t>
            </a:r>
          </a:p>
          <a:p>
            <a:r>
              <a:rPr kumimoji="1" lang="ja-JP" altLang="en-US" sz="1050" dirty="0" smtClean="0"/>
              <a:t>・利根川堤防</a:t>
            </a:r>
            <a:r>
              <a:rPr kumimoji="1" lang="en-US" altLang="ja-JP" sz="1050" dirty="0" smtClean="0"/>
              <a:t>	23m</a:t>
            </a:r>
          </a:p>
          <a:p>
            <a:r>
              <a:rPr kumimoji="1" lang="ja-JP" altLang="en-US" sz="1050" dirty="0" smtClean="0"/>
              <a:t>・栗橋東中学</a:t>
            </a:r>
            <a:r>
              <a:rPr kumimoji="1" lang="en-US" altLang="ja-JP" sz="1050" dirty="0" smtClean="0"/>
              <a:t>	12m</a:t>
            </a:r>
          </a:p>
          <a:p>
            <a:r>
              <a:rPr kumimoji="1" lang="ja-JP" altLang="en-US" sz="1050" dirty="0" smtClean="0"/>
              <a:t>・幸手中学</a:t>
            </a:r>
            <a:r>
              <a:rPr kumimoji="1" lang="en-US" altLang="ja-JP" sz="1050" dirty="0" smtClean="0"/>
              <a:t>	9m</a:t>
            </a:r>
          </a:p>
          <a:p>
            <a:r>
              <a:rPr kumimoji="1" lang="ja-JP" altLang="en-US" sz="1050" dirty="0" smtClean="0"/>
              <a:t>・杉戸町役場</a:t>
            </a:r>
            <a:r>
              <a:rPr kumimoji="1" lang="en-US" altLang="ja-JP" sz="1050" dirty="0" smtClean="0"/>
              <a:t>	8m</a:t>
            </a:r>
          </a:p>
          <a:p>
            <a:r>
              <a:rPr kumimoji="1" lang="ja-JP" altLang="en-US" sz="1050" dirty="0" smtClean="0"/>
              <a:t>・杉戸ピア</a:t>
            </a:r>
            <a:r>
              <a:rPr kumimoji="1" lang="en-US" altLang="ja-JP" sz="1050" dirty="0" smtClean="0"/>
              <a:t>	6m</a:t>
            </a:r>
          </a:p>
          <a:p>
            <a:r>
              <a:rPr kumimoji="1" lang="ja-JP" altLang="en-US" sz="1050" dirty="0" smtClean="0"/>
              <a:t>・杉戸第</a:t>
            </a:r>
            <a:r>
              <a:rPr kumimoji="1" lang="en-US" altLang="ja-JP" sz="1050" dirty="0" smtClean="0"/>
              <a:t>2</a:t>
            </a:r>
            <a:r>
              <a:rPr kumimoji="1" lang="ja-JP" altLang="en-US" sz="1050" dirty="0" smtClean="0"/>
              <a:t>小学</a:t>
            </a:r>
            <a:r>
              <a:rPr kumimoji="1" lang="en-US" altLang="ja-JP" sz="1050" dirty="0" smtClean="0"/>
              <a:t>	7m</a:t>
            </a:r>
          </a:p>
          <a:p>
            <a:r>
              <a:rPr kumimoji="1" lang="ja-JP" altLang="en-US" sz="1050" dirty="0" smtClean="0"/>
              <a:t>・粕壁小学</a:t>
            </a:r>
            <a:r>
              <a:rPr kumimoji="1" lang="en-US" altLang="ja-JP" sz="1050" dirty="0" smtClean="0"/>
              <a:t>	5m</a:t>
            </a:r>
            <a:endParaRPr kumimoji="1" lang="ja-JP" altLang="en-US" sz="105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58" y="4890343"/>
            <a:ext cx="2836673" cy="12524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6131158" y="6107967"/>
            <a:ext cx="294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4">
                    <a:lumMod val="75000"/>
                  </a:schemeClr>
                </a:solidFill>
              </a:rPr>
              <a:t>出典</a:t>
            </a:r>
            <a:r>
              <a:rPr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：</a:t>
            </a:r>
            <a:r>
              <a:rPr lang="en-US" altLang="ja-JP" sz="1000" dirty="0" smtClean="0">
                <a:solidFill>
                  <a:schemeClr val="accent4">
                    <a:lumMod val="75000"/>
                  </a:schemeClr>
                </a:solidFill>
              </a:rPr>
              <a:t>YouTube </a:t>
            </a:r>
            <a:r>
              <a:rPr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しゅわさん「</a:t>
            </a:r>
            <a:r>
              <a:rPr lang="en-US" altLang="zh-TW" sz="1000" dirty="0" smtClean="0">
                <a:solidFill>
                  <a:schemeClr val="accent4">
                    <a:lumMod val="75000"/>
                  </a:schemeClr>
                </a:solidFill>
              </a:rPr>
              <a:t>2019</a:t>
            </a:r>
            <a:r>
              <a:rPr lang="zh-TW" altLang="en-US" sz="1000" dirty="0" smtClean="0">
                <a:solidFill>
                  <a:schemeClr val="accent4">
                    <a:lumMod val="75000"/>
                  </a:schemeClr>
                </a:solidFill>
              </a:rPr>
              <a:t>年　台風</a:t>
            </a:r>
            <a:r>
              <a:rPr lang="en-US" altLang="zh-TW" sz="1000" dirty="0" smtClean="0">
                <a:solidFill>
                  <a:schemeClr val="accent4">
                    <a:lumMod val="75000"/>
                  </a:schemeClr>
                </a:solidFill>
              </a:rPr>
              <a:t>19</a:t>
            </a:r>
            <a:r>
              <a:rPr lang="zh-TW" altLang="en-US" sz="1000" dirty="0" smtClean="0">
                <a:solidFill>
                  <a:schemeClr val="accent4">
                    <a:lumMod val="75000"/>
                  </a:schemeClr>
                </a:solidFill>
              </a:rPr>
              <a:t>号通過後　江戸川</a:t>
            </a:r>
            <a:r>
              <a:rPr lang="en-US" altLang="zh-TW" sz="1000" dirty="0" smtClean="0">
                <a:solidFill>
                  <a:schemeClr val="accent4">
                    <a:lumMod val="75000"/>
                  </a:schemeClr>
                </a:solidFill>
              </a:rPr>
              <a:t>【</a:t>
            </a:r>
            <a:r>
              <a:rPr lang="zh-TW" altLang="en-US" sz="1000" dirty="0" smtClean="0">
                <a:solidFill>
                  <a:schemeClr val="accent4">
                    <a:lumMod val="75000"/>
                  </a:schemeClr>
                </a:solidFill>
              </a:rPr>
              <a:t>関宿水閘門</a:t>
            </a:r>
            <a:r>
              <a:rPr lang="en-US" altLang="zh-TW" sz="1000" dirty="0" smtClean="0">
                <a:solidFill>
                  <a:schemeClr val="accent4">
                    <a:lumMod val="75000"/>
                  </a:schemeClr>
                </a:solidFill>
              </a:rPr>
              <a:t>】</a:t>
            </a:r>
            <a:r>
              <a:rPr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」</a:t>
            </a:r>
            <a:endParaRPr lang="en-US" altLang="zh-TW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3219450" y="3369469"/>
            <a:ext cx="1414463" cy="823912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437882" y="3954000"/>
            <a:ext cx="197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矢印最大増水幅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93008" y="5061830"/>
            <a:ext cx="142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１２ｍ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43184" y="4257770"/>
            <a:ext cx="142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水位２０ｍ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389531" y="4518839"/>
            <a:ext cx="142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堤防２３ｍ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94481" y="4886270"/>
            <a:ext cx="254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水門全開、閘門溢れる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906026" y="1008925"/>
            <a:ext cx="1502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accent4">
                    <a:lumMod val="75000"/>
                  </a:schemeClr>
                </a:solidFill>
              </a:rPr>
              <a:t>出典：</a:t>
            </a:r>
            <a:r>
              <a:rPr kumimoji="1" lang="en-US" altLang="ja-JP" sz="1000" dirty="0" err="1" smtClean="0">
                <a:solidFill>
                  <a:schemeClr val="accent4">
                    <a:lumMod val="75000"/>
                  </a:schemeClr>
                </a:solidFill>
              </a:rPr>
              <a:t>GooleEarth</a:t>
            </a:r>
            <a:endParaRPr kumimoji="1" lang="ja-JP" alt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" y="492021"/>
            <a:ext cx="2526143" cy="30930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14625" y="16102"/>
            <a:ext cx="414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地理院地図　</a:t>
            </a:r>
            <a:r>
              <a:rPr lang="ja-JP" altLang="en-US" sz="1000" dirty="0"/>
              <a:t>土地の特徴を示した地図 </a:t>
            </a:r>
            <a:r>
              <a:rPr lang="en-US" altLang="ja-JP" sz="1000" dirty="0"/>
              <a:t>&gt; </a:t>
            </a:r>
            <a:r>
              <a:rPr lang="ja-JP" altLang="en-US" sz="1000" dirty="0"/>
              <a:t>治水地形分類図</a:t>
            </a:r>
            <a:endParaRPr kumimoji="1" lang="ja-JP" altLang="en-US" sz="1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2660641" y="414623"/>
            <a:ext cx="2098964" cy="6284968"/>
            <a:chOff x="3823664" y="85728"/>
            <a:chExt cx="2451301" cy="652964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64" y="85728"/>
              <a:ext cx="2430895" cy="324957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883" y="3306295"/>
              <a:ext cx="2328082" cy="3309075"/>
            </a:xfrm>
            <a:prstGeom prst="rect">
              <a:avLst/>
            </a:prstGeom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4" y="3557107"/>
            <a:ext cx="2433610" cy="170654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" y="5007034"/>
            <a:ext cx="2521730" cy="1939792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1718353" y="2135098"/>
            <a:ext cx="2130804" cy="644881"/>
          </a:xfrm>
          <a:prstGeom prst="wedgeRectCallout">
            <a:avLst>
              <a:gd name="adj1" fmla="val -44849"/>
              <a:gd name="adj2" fmla="val 6900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河川を選択すると観測所ごとの</a:t>
            </a:r>
            <a:r>
              <a:rPr lang="ja-JP" altLang="en-US" sz="1200" dirty="0" smtClean="0">
                <a:solidFill>
                  <a:srgbClr val="FF0000"/>
                </a:solidFill>
              </a:rPr>
              <a:t>情報やカメラ画象を表示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2316925" y="3878491"/>
            <a:ext cx="1258454" cy="21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1166070" y="2779979"/>
            <a:ext cx="67112" cy="2274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5234275" y="414623"/>
            <a:ext cx="3195697" cy="3530441"/>
            <a:chOff x="5146327" y="492021"/>
            <a:chExt cx="3989780" cy="4503114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327" y="492021"/>
              <a:ext cx="3977875" cy="2316901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232" y="2774309"/>
              <a:ext cx="3977875" cy="2220826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0" y="48065"/>
            <a:ext cx="395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河川水位情報 </a:t>
            </a:r>
            <a:r>
              <a:rPr lang="en-US" altLang="ja-JP" sz="2000" dirty="0"/>
              <a:t>- Yahoo!</a:t>
            </a:r>
            <a:r>
              <a:rPr lang="ja-JP" altLang="en-US" sz="2000" dirty="0"/>
              <a:t>天気・災害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48382" y="3630233"/>
            <a:ext cx="132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後背湿地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6668871" y="3348433"/>
            <a:ext cx="158484" cy="466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124056" y="2927175"/>
            <a:ext cx="132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自然堤防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5437015" y="2570696"/>
            <a:ext cx="800198" cy="541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581640" y="1119270"/>
            <a:ext cx="132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埋立地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6107185" y="880194"/>
            <a:ext cx="403927" cy="302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847900" y="650669"/>
            <a:ext cx="132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段丘面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7642371" y="812483"/>
            <a:ext cx="351568" cy="598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370114" y="2839656"/>
            <a:ext cx="132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旧河道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6951196" y="3024322"/>
            <a:ext cx="540173" cy="50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5" y="3961456"/>
            <a:ext cx="2944032" cy="2874537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4832544" y="4040586"/>
            <a:ext cx="414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Ｗｉｎｄｙ</a:t>
            </a:r>
            <a:r>
              <a:rPr kumimoji="1" lang="en-US" altLang="ja-JP" dirty="0" smtClean="0"/>
              <a:t>.com</a:t>
            </a:r>
            <a:endParaRPr kumimoji="1" lang="ja-JP" altLang="en-US" dirty="0"/>
          </a:p>
        </p:txBody>
      </p:sp>
      <p:sp>
        <p:nvSpPr>
          <p:cNvPr id="54" name="四角形吹き出し 53"/>
          <p:cNvSpPr/>
          <p:nvPr/>
        </p:nvSpPr>
        <p:spPr>
          <a:xfrm>
            <a:off x="4253947" y="5157068"/>
            <a:ext cx="1853237" cy="644881"/>
          </a:xfrm>
          <a:prstGeom prst="wedgeRectCallout">
            <a:avLst>
              <a:gd name="adj1" fmla="val 53200"/>
              <a:gd name="adj2" fmla="val 14298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</a:rPr>
              <a:t>時間、天気、気温、雨、風、最大瞬間風速、風向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183</Words>
  <Application>Microsoft Office PowerPoint</Application>
  <PresentationFormat>画面に合わせる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新細明體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政海</dc:creator>
  <cp:lastModifiedBy>石田 政海</cp:lastModifiedBy>
  <cp:revision>19</cp:revision>
  <cp:lastPrinted>2019-10-15T16:46:29Z</cp:lastPrinted>
  <dcterms:created xsi:type="dcterms:W3CDTF">2019-10-15T09:34:51Z</dcterms:created>
  <dcterms:modified xsi:type="dcterms:W3CDTF">2019-10-15T16:50:28Z</dcterms:modified>
</cp:coreProperties>
</file>