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handoutMasterIdLst>
    <p:handoutMasterId r:id="rId5"/>
  </p:handoutMasterIdLst>
  <p:sldIdLst>
    <p:sldId id="256" r:id="rId2"/>
    <p:sldId id="257" r:id="rId3"/>
  </p:sldIdLst>
  <p:sldSz cx="9906000" cy="6858000" type="A4"/>
  <p:notesSz cx="6858000" cy="987425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219" autoAdjust="0"/>
    <p:restoredTop sz="94660"/>
  </p:normalViewPr>
  <p:slideViewPr>
    <p:cSldViewPr snapToGrid="0">
      <p:cViewPr varScale="1">
        <p:scale>
          <a:sx n="115" d="100"/>
          <a:sy n="115" d="100"/>
        </p:scale>
        <p:origin x="87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4"/>
            <a:ext cx="2971800" cy="49489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4"/>
            <a:ext cx="2971800" cy="494895"/>
          </a:xfrm>
          <a:prstGeom prst="rect">
            <a:avLst/>
          </a:prstGeom>
        </p:spPr>
        <p:txBody>
          <a:bodyPr vert="horz" lIns="91440" tIns="45720" rIns="91440" bIns="45720" rtlCol="0"/>
          <a:lstStyle>
            <a:lvl1pPr algn="r">
              <a:defRPr sz="1200"/>
            </a:lvl1pPr>
          </a:lstStyle>
          <a:p>
            <a:fld id="{DF0AEC08-BBC4-470D-BF81-85216A9E9FA5}" type="datetimeFigureOut">
              <a:rPr kumimoji="1" lang="ja-JP" altLang="en-US" smtClean="0"/>
              <a:t>2022/5/30</a:t>
            </a:fld>
            <a:endParaRPr kumimoji="1" lang="ja-JP" altLang="en-US"/>
          </a:p>
        </p:txBody>
      </p:sp>
      <p:sp>
        <p:nvSpPr>
          <p:cNvPr id="4" name="フッター プレースホルダー 3"/>
          <p:cNvSpPr>
            <a:spLocks noGrp="1"/>
          </p:cNvSpPr>
          <p:nvPr>
            <p:ph type="ftr" sz="quarter" idx="2"/>
          </p:nvPr>
        </p:nvSpPr>
        <p:spPr>
          <a:xfrm>
            <a:off x="1" y="9379360"/>
            <a:ext cx="2971800" cy="49489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9379360"/>
            <a:ext cx="2971800" cy="494895"/>
          </a:xfrm>
          <a:prstGeom prst="rect">
            <a:avLst/>
          </a:prstGeom>
        </p:spPr>
        <p:txBody>
          <a:bodyPr vert="horz" lIns="91440" tIns="45720" rIns="91440" bIns="45720" rtlCol="0" anchor="b"/>
          <a:lstStyle>
            <a:lvl1pPr algn="r">
              <a:defRPr sz="1200"/>
            </a:lvl1pPr>
          </a:lstStyle>
          <a:p>
            <a:fld id="{CB64144C-B405-4CBC-9772-1D491079ABE9}" type="slidenum">
              <a:rPr kumimoji="1" lang="ja-JP" altLang="en-US" smtClean="0"/>
              <a:t>‹#›</a:t>
            </a:fld>
            <a:endParaRPr kumimoji="1" lang="ja-JP" altLang="en-US"/>
          </a:p>
        </p:txBody>
      </p:sp>
    </p:spTree>
    <p:extLst>
      <p:ext uri="{BB962C8B-B14F-4D97-AF65-F5344CB8AC3E}">
        <p14:creationId xmlns:p14="http://schemas.microsoft.com/office/powerpoint/2010/main" val="2893213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71800" cy="49542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95428"/>
          </a:xfrm>
          <a:prstGeom prst="rect">
            <a:avLst/>
          </a:prstGeom>
        </p:spPr>
        <p:txBody>
          <a:bodyPr vert="horz" lIns="91440" tIns="45720" rIns="91440" bIns="45720" rtlCol="0"/>
          <a:lstStyle>
            <a:lvl1pPr algn="r">
              <a:defRPr sz="1200"/>
            </a:lvl1pPr>
          </a:lstStyle>
          <a:p>
            <a:fld id="{D6B93369-91F2-4F33-8BB2-A21A24AADE05}" type="datetimeFigureOut">
              <a:rPr kumimoji="1" lang="ja-JP" altLang="en-US" smtClean="0"/>
              <a:t>2022/5/30</a:t>
            </a:fld>
            <a:endParaRPr kumimoji="1" lang="ja-JP" altLang="en-US"/>
          </a:p>
        </p:txBody>
      </p:sp>
      <p:sp>
        <p:nvSpPr>
          <p:cNvPr id="4" name="スライド イメージ プレースホルダー 3"/>
          <p:cNvSpPr>
            <a:spLocks noGrp="1" noRot="1" noChangeAspect="1"/>
          </p:cNvSpPr>
          <p:nvPr>
            <p:ph type="sldImg" idx="2"/>
          </p:nvPr>
        </p:nvSpPr>
        <p:spPr>
          <a:xfrm>
            <a:off x="1020763" y="1233488"/>
            <a:ext cx="4816475" cy="33337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1" y="4751983"/>
            <a:ext cx="5486400" cy="3887986"/>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8829"/>
            <a:ext cx="2971800" cy="49542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9378829"/>
            <a:ext cx="2971800" cy="495427"/>
          </a:xfrm>
          <a:prstGeom prst="rect">
            <a:avLst/>
          </a:prstGeom>
        </p:spPr>
        <p:txBody>
          <a:bodyPr vert="horz" lIns="91440" tIns="45720" rIns="91440" bIns="45720" rtlCol="0" anchor="b"/>
          <a:lstStyle>
            <a:lvl1pPr algn="r">
              <a:defRPr sz="1200"/>
            </a:lvl1pPr>
          </a:lstStyle>
          <a:p>
            <a:fld id="{130A6D4F-B928-4048-A01C-32EFC3C8D79A}" type="slidenum">
              <a:rPr kumimoji="1" lang="ja-JP" altLang="en-US" smtClean="0"/>
              <a:t>‹#›</a:t>
            </a:fld>
            <a:endParaRPr kumimoji="1" lang="ja-JP" altLang="en-US"/>
          </a:p>
        </p:txBody>
      </p:sp>
    </p:spTree>
    <p:extLst>
      <p:ext uri="{BB962C8B-B14F-4D97-AF65-F5344CB8AC3E}">
        <p14:creationId xmlns:p14="http://schemas.microsoft.com/office/powerpoint/2010/main" val="103787650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0763" y="1233488"/>
            <a:ext cx="4816475" cy="33337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30A6D4F-B928-4048-A01C-32EFC3C8D79A}" type="slidenum">
              <a:rPr kumimoji="1" lang="ja-JP" altLang="en-US" smtClean="0"/>
              <a:t>2</a:t>
            </a:fld>
            <a:endParaRPr kumimoji="1" lang="ja-JP" altLang="en-US"/>
          </a:p>
        </p:txBody>
      </p:sp>
    </p:spTree>
    <p:extLst>
      <p:ext uri="{BB962C8B-B14F-4D97-AF65-F5344CB8AC3E}">
        <p14:creationId xmlns:p14="http://schemas.microsoft.com/office/powerpoint/2010/main" val="1651029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6B4D9D5-4E25-406E-8B72-3507A494ED70}" type="datetimeFigureOut">
              <a:rPr kumimoji="1" lang="ja-JP" altLang="en-US" smtClean="0"/>
              <a:t>2022/5/30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0AE723-4ADF-4703-BF5E-2B36DE50EC97}" type="slidenum">
              <a:rPr kumimoji="1" lang="ja-JP" altLang="en-US" smtClean="0"/>
              <a:t>‹#›</a:t>
            </a:fld>
            <a:endParaRPr kumimoji="1" lang="ja-JP" altLang="en-US"/>
          </a:p>
        </p:txBody>
      </p:sp>
    </p:spTree>
    <p:extLst>
      <p:ext uri="{BB962C8B-B14F-4D97-AF65-F5344CB8AC3E}">
        <p14:creationId xmlns:p14="http://schemas.microsoft.com/office/powerpoint/2010/main" val="908132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B4D9D5-4E25-406E-8B72-3507A494ED70}" type="datetimeFigureOut">
              <a:rPr kumimoji="1" lang="ja-JP" altLang="en-US" smtClean="0"/>
              <a:t>2022/5/30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0AE723-4ADF-4703-BF5E-2B36DE50EC97}" type="slidenum">
              <a:rPr kumimoji="1" lang="ja-JP" altLang="en-US" smtClean="0"/>
              <a:t>‹#›</a:t>
            </a:fld>
            <a:endParaRPr kumimoji="1" lang="ja-JP" altLang="en-US"/>
          </a:p>
        </p:txBody>
      </p:sp>
    </p:spTree>
    <p:extLst>
      <p:ext uri="{BB962C8B-B14F-4D97-AF65-F5344CB8AC3E}">
        <p14:creationId xmlns:p14="http://schemas.microsoft.com/office/powerpoint/2010/main" val="1904798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B4D9D5-4E25-406E-8B72-3507A494ED70}" type="datetimeFigureOut">
              <a:rPr kumimoji="1" lang="ja-JP" altLang="en-US" smtClean="0"/>
              <a:t>2022/5/30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0AE723-4ADF-4703-BF5E-2B36DE50EC97}" type="slidenum">
              <a:rPr kumimoji="1" lang="ja-JP" altLang="en-US" smtClean="0"/>
              <a:t>‹#›</a:t>
            </a:fld>
            <a:endParaRPr kumimoji="1" lang="ja-JP" altLang="en-US"/>
          </a:p>
        </p:txBody>
      </p:sp>
    </p:spTree>
    <p:extLst>
      <p:ext uri="{BB962C8B-B14F-4D97-AF65-F5344CB8AC3E}">
        <p14:creationId xmlns:p14="http://schemas.microsoft.com/office/powerpoint/2010/main" val="27051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B4D9D5-4E25-406E-8B72-3507A494ED70}" type="datetimeFigureOut">
              <a:rPr kumimoji="1" lang="ja-JP" altLang="en-US" smtClean="0"/>
              <a:t>2022/5/30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0AE723-4ADF-4703-BF5E-2B36DE50EC97}" type="slidenum">
              <a:rPr kumimoji="1" lang="ja-JP" altLang="en-US" smtClean="0"/>
              <a:t>‹#›</a:t>
            </a:fld>
            <a:endParaRPr kumimoji="1" lang="ja-JP" altLang="en-US"/>
          </a:p>
        </p:txBody>
      </p:sp>
    </p:spTree>
    <p:extLst>
      <p:ext uri="{BB962C8B-B14F-4D97-AF65-F5344CB8AC3E}">
        <p14:creationId xmlns:p14="http://schemas.microsoft.com/office/powerpoint/2010/main" val="1964055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6B4D9D5-4E25-406E-8B72-3507A494ED70}" type="datetimeFigureOut">
              <a:rPr kumimoji="1" lang="ja-JP" altLang="en-US" smtClean="0"/>
              <a:t>2022/5/30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0AE723-4ADF-4703-BF5E-2B36DE50EC97}" type="slidenum">
              <a:rPr kumimoji="1" lang="ja-JP" altLang="en-US" smtClean="0"/>
              <a:t>‹#›</a:t>
            </a:fld>
            <a:endParaRPr kumimoji="1" lang="ja-JP" altLang="en-US"/>
          </a:p>
        </p:txBody>
      </p:sp>
    </p:spTree>
    <p:extLst>
      <p:ext uri="{BB962C8B-B14F-4D97-AF65-F5344CB8AC3E}">
        <p14:creationId xmlns:p14="http://schemas.microsoft.com/office/powerpoint/2010/main" val="803179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6B4D9D5-4E25-406E-8B72-3507A494ED70}" type="datetimeFigureOut">
              <a:rPr kumimoji="1" lang="ja-JP" altLang="en-US" smtClean="0"/>
              <a:t>2022/5/30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A0AE723-4ADF-4703-BF5E-2B36DE50EC97}" type="slidenum">
              <a:rPr kumimoji="1" lang="ja-JP" altLang="en-US" smtClean="0"/>
              <a:t>‹#›</a:t>
            </a:fld>
            <a:endParaRPr kumimoji="1" lang="ja-JP" altLang="en-US"/>
          </a:p>
        </p:txBody>
      </p:sp>
    </p:spTree>
    <p:extLst>
      <p:ext uri="{BB962C8B-B14F-4D97-AF65-F5344CB8AC3E}">
        <p14:creationId xmlns:p14="http://schemas.microsoft.com/office/powerpoint/2010/main" val="3720373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6B4D9D5-4E25-406E-8B72-3507A494ED70}" type="datetimeFigureOut">
              <a:rPr kumimoji="1" lang="ja-JP" altLang="en-US" smtClean="0"/>
              <a:t>2022/5/30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A0AE723-4ADF-4703-BF5E-2B36DE50EC97}" type="slidenum">
              <a:rPr kumimoji="1" lang="ja-JP" altLang="en-US" smtClean="0"/>
              <a:t>‹#›</a:t>
            </a:fld>
            <a:endParaRPr kumimoji="1" lang="ja-JP" altLang="en-US"/>
          </a:p>
        </p:txBody>
      </p:sp>
    </p:spTree>
    <p:extLst>
      <p:ext uri="{BB962C8B-B14F-4D97-AF65-F5344CB8AC3E}">
        <p14:creationId xmlns:p14="http://schemas.microsoft.com/office/powerpoint/2010/main" val="1848052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6B4D9D5-4E25-406E-8B72-3507A494ED70}" type="datetimeFigureOut">
              <a:rPr kumimoji="1" lang="ja-JP" altLang="en-US" smtClean="0"/>
              <a:t>2022/5/30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A0AE723-4ADF-4703-BF5E-2B36DE50EC97}" type="slidenum">
              <a:rPr kumimoji="1" lang="ja-JP" altLang="en-US" smtClean="0"/>
              <a:t>‹#›</a:t>
            </a:fld>
            <a:endParaRPr kumimoji="1" lang="ja-JP" altLang="en-US"/>
          </a:p>
        </p:txBody>
      </p:sp>
    </p:spTree>
    <p:extLst>
      <p:ext uri="{BB962C8B-B14F-4D97-AF65-F5344CB8AC3E}">
        <p14:creationId xmlns:p14="http://schemas.microsoft.com/office/powerpoint/2010/main" val="3196267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B4D9D5-4E25-406E-8B72-3507A494ED70}" type="datetimeFigureOut">
              <a:rPr kumimoji="1" lang="ja-JP" altLang="en-US" smtClean="0"/>
              <a:t>2022/5/30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A0AE723-4ADF-4703-BF5E-2B36DE50EC97}" type="slidenum">
              <a:rPr kumimoji="1" lang="ja-JP" altLang="en-US" smtClean="0"/>
              <a:t>‹#›</a:t>
            </a:fld>
            <a:endParaRPr kumimoji="1" lang="ja-JP" altLang="en-US"/>
          </a:p>
        </p:txBody>
      </p:sp>
    </p:spTree>
    <p:extLst>
      <p:ext uri="{BB962C8B-B14F-4D97-AF65-F5344CB8AC3E}">
        <p14:creationId xmlns:p14="http://schemas.microsoft.com/office/powerpoint/2010/main" val="249984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6B4D9D5-4E25-406E-8B72-3507A494ED70}" type="datetimeFigureOut">
              <a:rPr kumimoji="1" lang="ja-JP" altLang="en-US" smtClean="0"/>
              <a:t>2022/5/30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A0AE723-4ADF-4703-BF5E-2B36DE50EC97}" type="slidenum">
              <a:rPr kumimoji="1" lang="ja-JP" altLang="en-US" smtClean="0"/>
              <a:t>‹#›</a:t>
            </a:fld>
            <a:endParaRPr kumimoji="1" lang="ja-JP" altLang="en-US"/>
          </a:p>
        </p:txBody>
      </p:sp>
    </p:spTree>
    <p:extLst>
      <p:ext uri="{BB962C8B-B14F-4D97-AF65-F5344CB8AC3E}">
        <p14:creationId xmlns:p14="http://schemas.microsoft.com/office/powerpoint/2010/main" val="1742446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6B4D9D5-4E25-406E-8B72-3507A494ED70}" type="datetimeFigureOut">
              <a:rPr kumimoji="1" lang="ja-JP" altLang="en-US" smtClean="0"/>
              <a:t>2022/5/30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A0AE723-4ADF-4703-BF5E-2B36DE50EC97}" type="slidenum">
              <a:rPr kumimoji="1" lang="ja-JP" altLang="en-US" smtClean="0"/>
              <a:t>‹#›</a:t>
            </a:fld>
            <a:endParaRPr kumimoji="1" lang="ja-JP" altLang="en-US"/>
          </a:p>
        </p:txBody>
      </p:sp>
    </p:spTree>
    <p:extLst>
      <p:ext uri="{BB962C8B-B14F-4D97-AF65-F5344CB8AC3E}">
        <p14:creationId xmlns:p14="http://schemas.microsoft.com/office/powerpoint/2010/main" val="3666497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B4D9D5-4E25-406E-8B72-3507A494ED70}" type="datetimeFigureOut">
              <a:rPr kumimoji="1" lang="ja-JP" altLang="en-US" smtClean="0"/>
              <a:t>2022/5/30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0AE723-4ADF-4703-BF5E-2B36DE50EC97}" type="slidenum">
              <a:rPr kumimoji="1" lang="ja-JP" altLang="en-US" smtClean="0"/>
              <a:t>‹#›</a:t>
            </a:fld>
            <a:endParaRPr kumimoji="1" lang="ja-JP" altLang="en-US"/>
          </a:p>
        </p:txBody>
      </p:sp>
    </p:spTree>
    <p:extLst>
      <p:ext uri="{BB962C8B-B14F-4D97-AF65-F5344CB8AC3E}">
        <p14:creationId xmlns:p14="http://schemas.microsoft.com/office/powerpoint/2010/main" val="18457998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13910" y="162351"/>
            <a:ext cx="9243128" cy="323165"/>
          </a:xfrm>
          <a:prstGeom prst="rect">
            <a:avLst/>
          </a:prstGeom>
          <a:noFill/>
        </p:spPr>
        <p:txBody>
          <a:bodyPr wrap="square" rtlCol="0">
            <a:spAutoFit/>
          </a:bodyPr>
          <a:lstStyle/>
          <a:p>
            <a:r>
              <a:rPr lang="ja-JP" altLang="en-US" sz="1500" dirty="0"/>
              <a:t>心肺蘇生法の重要ポイント</a:t>
            </a:r>
            <a:r>
              <a:rPr lang="ja-JP" altLang="en-US" sz="1350" dirty="0"/>
              <a:t>　　</a:t>
            </a:r>
            <a:r>
              <a:rPr lang="en-US" altLang="ja-JP" sz="825" dirty="0"/>
              <a:t>2019/9/16</a:t>
            </a:r>
            <a:r>
              <a:rPr lang="ja-JP" altLang="en-US" sz="825" dirty="0"/>
              <a:t>改訂　作成：石田政海（応急手当普及員、赤十字救急法救急員　赤十字幼児安全法支援員　資格保有）　ガイドライン２０１５対応</a:t>
            </a:r>
          </a:p>
        </p:txBody>
      </p:sp>
      <p:sp>
        <p:nvSpPr>
          <p:cNvPr id="7" name="テキスト ボックス 6"/>
          <p:cNvSpPr txBox="1"/>
          <p:nvPr/>
        </p:nvSpPr>
        <p:spPr>
          <a:xfrm>
            <a:off x="213910" y="485000"/>
            <a:ext cx="8482263" cy="346249"/>
          </a:xfrm>
          <a:prstGeom prst="rect">
            <a:avLst/>
          </a:prstGeom>
          <a:noFill/>
        </p:spPr>
        <p:txBody>
          <a:bodyPr wrap="square" rtlCol="0">
            <a:spAutoFit/>
          </a:bodyPr>
          <a:lstStyle/>
          <a:p>
            <a:r>
              <a:rPr lang="ja-JP" altLang="en-US" sz="825" dirty="0"/>
              <a:t>消防署や赤十字の講習会は、心肺蘇生法（胸骨圧迫とＡＥＤ）に慣れてもらうため、限られた時間内に一連の重要な手順を説明をする必要があり、消化不良となることがあります。</a:t>
            </a:r>
            <a:endParaRPr lang="en-US" altLang="ja-JP" sz="825" dirty="0"/>
          </a:p>
          <a:p>
            <a:r>
              <a:rPr lang="ja-JP" altLang="en-US" sz="825" dirty="0"/>
              <a:t>本資料では、一次救命として「命を救う」「後遺症をできるだけ残さない」ことに重点をあてて、手順を丸暗記することではなく理屈を理解した上で「大切な人を救う」ことを最重要とします。</a:t>
            </a:r>
          </a:p>
        </p:txBody>
      </p:sp>
      <p:sp>
        <p:nvSpPr>
          <p:cNvPr id="8" name="テキスト ボックス 7"/>
          <p:cNvSpPr txBox="1"/>
          <p:nvPr/>
        </p:nvSpPr>
        <p:spPr>
          <a:xfrm>
            <a:off x="195911" y="855133"/>
            <a:ext cx="7205666" cy="6186309"/>
          </a:xfrm>
          <a:prstGeom prst="rect">
            <a:avLst/>
          </a:prstGeom>
          <a:noFill/>
        </p:spPr>
        <p:txBody>
          <a:bodyPr wrap="square" rtlCol="0">
            <a:spAutoFit/>
          </a:bodyPr>
          <a:lstStyle/>
          <a:p>
            <a:r>
              <a:rPr lang="ja-JP" altLang="en-US" sz="1200" dirty="0"/>
              <a:t>■重要な目的</a:t>
            </a:r>
            <a:endParaRPr lang="en-US" altLang="ja-JP" sz="1200" dirty="0"/>
          </a:p>
          <a:p>
            <a:r>
              <a:rPr lang="ja-JP" altLang="en-US" sz="1200" dirty="0"/>
              <a:t>心臓が停止したとき、外部から心臓を動かして</a:t>
            </a:r>
            <a:r>
              <a:rPr lang="ja-JP" altLang="en-US" sz="1200" dirty="0">
                <a:solidFill>
                  <a:srgbClr val="FF0000"/>
                </a:solidFill>
              </a:rPr>
              <a:t>脳細胞が死なないように酸素と栄養を含んだ血液を脳に送ること</a:t>
            </a:r>
            <a:r>
              <a:rPr lang="ja-JP" altLang="en-US" sz="1200" dirty="0"/>
              <a:t>、</a:t>
            </a:r>
            <a:r>
              <a:rPr lang="ja-JP" altLang="en-US" sz="1200" dirty="0">
                <a:solidFill>
                  <a:srgbClr val="FF0000"/>
                </a:solidFill>
              </a:rPr>
              <a:t>肺を動かして血液に新たな酸素を入れてあげること</a:t>
            </a:r>
            <a:r>
              <a:rPr lang="ja-JP" altLang="en-US" sz="1200" dirty="0"/>
              <a:t>、これらが心肺蘇生法の重要な目的</a:t>
            </a:r>
            <a:endParaRPr lang="en-US" altLang="ja-JP" sz="1200" dirty="0"/>
          </a:p>
          <a:p>
            <a:endParaRPr lang="en-US" altLang="ja-JP" sz="1200" dirty="0"/>
          </a:p>
          <a:p>
            <a:r>
              <a:rPr lang="ja-JP" altLang="en-US" sz="1200" dirty="0"/>
              <a:t>■すばやくためらわず　「救助者が心肺蘇生をする心のスイッチをオンにする」</a:t>
            </a:r>
            <a:endParaRPr lang="en-US" altLang="ja-JP" sz="1200" dirty="0"/>
          </a:p>
          <a:p>
            <a:r>
              <a:rPr lang="ja-JP" altLang="en-US" sz="1200" dirty="0"/>
              <a:t>抱きついたり揺さぶったり叫んだり、自分や周りがおろおろ・パニックになってしまったら、目の前の大事な人は助からない！</a:t>
            </a:r>
            <a:endParaRPr lang="en-US" altLang="ja-JP" sz="1200" dirty="0"/>
          </a:p>
          <a:p>
            <a:r>
              <a:rPr lang="ja-JP" altLang="en-US" sz="1200" b="1" u="sng" dirty="0">
                <a:solidFill>
                  <a:srgbClr val="FF0000"/>
                </a:solidFill>
              </a:rPr>
              <a:t>「普段通りの呼吸」が無かったらすばやく心肺蘇生の判断</a:t>
            </a:r>
            <a:r>
              <a:rPr lang="ja-JP" altLang="en-US" sz="1200" dirty="0"/>
              <a:t>「助けたい想いを一心にして心肺蘇生をする心のスイッチをオンにする」　ためらってはいけない。「きっと大丈夫だ」と楽観的に考えてはいけない。</a:t>
            </a:r>
            <a:r>
              <a:rPr lang="ja-JP" altLang="en-US" sz="1200" dirty="0">
                <a:solidFill>
                  <a:srgbClr val="FF0000"/>
                </a:solidFill>
              </a:rPr>
              <a:t>悲観的に考える</a:t>
            </a:r>
            <a:r>
              <a:rPr lang="ja-JP" altLang="en-US" sz="1200" dirty="0"/>
              <a:t>こと。</a:t>
            </a:r>
            <a:endParaRPr lang="en-US" altLang="ja-JP" sz="1200" dirty="0"/>
          </a:p>
          <a:p>
            <a:endParaRPr lang="en-US" altLang="ja-JP" sz="1200" dirty="0"/>
          </a:p>
          <a:p>
            <a:r>
              <a:rPr lang="ja-JP" altLang="en-US" sz="1200" dirty="0"/>
              <a:t>■「</a:t>
            </a:r>
            <a:r>
              <a:rPr lang="ja-JP" altLang="en-US" sz="1200" dirty="0">
                <a:solidFill>
                  <a:srgbClr val="FF0000"/>
                </a:solidFill>
              </a:rPr>
              <a:t>強く</a:t>
            </a:r>
            <a:r>
              <a:rPr lang="ja-JP" altLang="en-US" sz="1200" dirty="0"/>
              <a:t>」「</a:t>
            </a:r>
            <a:r>
              <a:rPr lang="ja-JP" altLang="en-US" sz="1200" dirty="0">
                <a:solidFill>
                  <a:srgbClr val="FF0000"/>
                </a:solidFill>
              </a:rPr>
              <a:t>早く</a:t>
            </a:r>
            <a:r>
              <a:rPr lang="ja-JP" altLang="en-US" sz="1200" dirty="0"/>
              <a:t>」「</a:t>
            </a:r>
            <a:r>
              <a:rPr lang="ja-JP" altLang="en-US" sz="1200" dirty="0">
                <a:solidFill>
                  <a:srgbClr val="FF0000"/>
                </a:solidFill>
              </a:rPr>
              <a:t>絶え間なく</a:t>
            </a:r>
            <a:r>
              <a:rPr lang="ja-JP" altLang="en-US" sz="1200" dirty="0"/>
              <a:t>」が最重要ポイント</a:t>
            </a:r>
            <a:endParaRPr lang="en-US" altLang="ja-JP" sz="1200" dirty="0"/>
          </a:p>
          <a:p>
            <a:r>
              <a:rPr lang="ja-JP" altLang="en-US" sz="1200" dirty="0">
                <a:solidFill>
                  <a:srgbClr val="0000FF"/>
                </a:solidFill>
              </a:rPr>
              <a:t>胸骨圧迫は３０回と人工呼吸２回の組み合わせを続ける、人工呼吸では必ず気道確保と鼻をつまむこと</a:t>
            </a:r>
            <a:endParaRPr lang="en-US" altLang="ja-JP" sz="1200" dirty="0">
              <a:solidFill>
                <a:srgbClr val="0000FF"/>
              </a:solidFill>
            </a:endParaRPr>
          </a:p>
          <a:p>
            <a:r>
              <a:rPr lang="ja-JP" altLang="en-US" sz="1200" dirty="0"/>
              <a:t>□停止した心臓、血液から酸素を取り出せず動かなくなる筋肉、筋肉が動かなくなり停止する肺、これを外部から動かすため</a:t>
            </a:r>
            <a:r>
              <a:rPr lang="ja-JP" altLang="en-US" sz="1200" dirty="0">
                <a:solidFill>
                  <a:srgbClr val="FF0000"/>
                </a:solidFill>
              </a:rPr>
              <a:t>胸骨を強く押して</a:t>
            </a:r>
            <a:r>
              <a:rPr lang="en-US" altLang="ja-JP" sz="1200" dirty="0">
                <a:solidFill>
                  <a:srgbClr val="FF0000"/>
                </a:solidFill>
              </a:rPr>
              <a:t>【</a:t>
            </a:r>
            <a:r>
              <a:rPr lang="ja-JP" altLang="en-US" sz="1200" dirty="0">
                <a:solidFill>
                  <a:srgbClr val="FF0000"/>
                </a:solidFill>
              </a:rPr>
              <a:t>必ず</a:t>
            </a:r>
            <a:r>
              <a:rPr lang="en-US" altLang="ja-JP" sz="1200" dirty="0">
                <a:solidFill>
                  <a:srgbClr val="FF0000"/>
                </a:solidFill>
              </a:rPr>
              <a:t>】</a:t>
            </a:r>
            <a:r>
              <a:rPr lang="ja-JP" altLang="en-US" sz="1200" dirty="0">
                <a:solidFill>
                  <a:srgbClr val="FF0000"/>
                </a:solidFill>
              </a:rPr>
              <a:t>戻す</a:t>
            </a:r>
            <a:r>
              <a:rPr lang="ja-JP" altLang="en-US" sz="1200" dirty="0"/>
              <a:t>ことで、心臓のポンプを動かす。また「</a:t>
            </a:r>
            <a:r>
              <a:rPr lang="ja-JP" altLang="en-US" sz="1200" dirty="0">
                <a:solidFill>
                  <a:srgbClr val="FF0000"/>
                </a:solidFill>
              </a:rPr>
              <a:t>胸腔内の圧力</a:t>
            </a:r>
            <a:r>
              <a:rPr lang="ja-JP" altLang="en-US" sz="1200" dirty="0"/>
              <a:t>」</a:t>
            </a:r>
            <a:r>
              <a:rPr lang="ja-JP" altLang="en-US" sz="1200" dirty="0">
                <a:solidFill>
                  <a:srgbClr val="FF0000"/>
                </a:solidFill>
              </a:rPr>
              <a:t>を変える</a:t>
            </a:r>
            <a:r>
              <a:rPr lang="ja-JP" altLang="en-US" sz="1200" dirty="0"/>
              <a:t>ことで肺のガス交換（酸素を血液に入れる）も動かすことができる。</a:t>
            </a:r>
            <a:endParaRPr lang="en-US" altLang="ja-JP" sz="1200" dirty="0"/>
          </a:p>
          <a:p>
            <a:r>
              <a:rPr lang="ja-JP" altLang="en-US" sz="1200" dirty="0"/>
              <a:t>中途半端な弱い力ではダメ！大人なら胸骨が</a:t>
            </a:r>
            <a:r>
              <a:rPr lang="ja-JP" altLang="en-US" sz="1200" dirty="0">
                <a:solidFill>
                  <a:srgbClr val="0000FF"/>
                </a:solidFill>
              </a:rPr>
              <a:t>５ｃｍ</a:t>
            </a:r>
            <a:r>
              <a:rPr lang="ja-JP" altLang="en-US" sz="1200" dirty="0"/>
              <a:t>沈むくらい、子供なら胸の厚みの</a:t>
            </a:r>
            <a:r>
              <a:rPr lang="ja-JP" altLang="en-US" sz="1200" dirty="0">
                <a:solidFill>
                  <a:srgbClr val="0000FF"/>
                </a:solidFill>
              </a:rPr>
              <a:t>１／３</a:t>
            </a:r>
            <a:r>
              <a:rPr lang="ja-JP" altLang="en-US" sz="1200" dirty="0"/>
              <a:t>沈むほどの強い力で押して必ず戻す。</a:t>
            </a:r>
            <a:r>
              <a:rPr lang="ja-JP" altLang="en-US" sz="1200" dirty="0">
                <a:solidFill>
                  <a:srgbClr val="FF0000"/>
                </a:solidFill>
              </a:rPr>
              <a:t>戻さないと血液が心臓に戻ってこないし、肺が膨らまないので新しい酸素が血液に入らない</a:t>
            </a:r>
            <a:r>
              <a:rPr lang="ja-JP" altLang="en-US" sz="1200" dirty="0"/>
              <a:t>！</a:t>
            </a:r>
            <a:endParaRPr lang="en-US" altLang="ja-JP" sz="1200" dirty="0"/>
          </a:p>
          <a:p>
            <a:endParaRPr lang="en-US" altLang="ja-JP" sz="1200" dirty="0"/>
          </a:p>
          <a:p>
            <a:endParaRPr lang="en-US" altLang="ja-JP" sz="1200" dirty="0"/>
          </a:p>
          <a:p>
            <a:r>
              <a:rPr lang="ja-JP" altLang="en-US" sz="1200" dirty="0"/>
              <a:t>□健康な心臓は</a:t>
            </a:r>
            <a:r>
              <a:rPr lang="en-US" altLang="ja-JP" sz="1200" dirty="0"/>
              <a:t>1</a:t>
            </a:r>
            <a:r>
              <a:rPr lang="ja-JP" altLang="en-US" sz="1200" dirty="0"/>
              <a:t>回の拍動で全身に</a:t>
            </a:r>
            <a:r>
              <a:rPr lang="ja-JP" altLang="en-US" sz="1200" dirty="0">
                <a:solidFill>
                  <a:srgbClr val="0000FF"/>
                </a:solidFill>
              </a:rPr>
              <a:t>７０ｍｌ</a:t>
            </a:r>
            <a:r>
              <a:rPr lang="ja-JP" altLang="en-US" sz="1200" dirty="0"/>
              <a:t>の血液を送っている。胸骨圧迫ではうまくやっても</a:t>
            </a:r>
            <a:r>
              <a:rPr lang="ja-JP" altLang="en-US" sz="1200" dirty="0">
                <a:solidFill>
                  <a:srgbClr val="0000FF"/>
                </a:solidFill>
              </a:rPr>
              <a:t>３０ｍｌ</a:t>
            </a:r>
            <a:r>
              <a:rPr lang="ja-JP" altLang="en-US" sz="1200" dirty="0"/>
              <a:t>しか送ることができず十分な血液（酸素と栄養）が脳に届かない。だから</a:t>
            </a:r>
            <a:r>
              <a:rPr lang="ja-JP" altLang="en-US" sz="1200" dirty="0">
                <a:solidFill>
                  <a:srgbClr val="FF0000"/>
                </a:solidFill>
              </a:rPr>
              <a:t>押す回数を倍以上に早くして補う</a:t>
            </a:r>
            <a:r>
              <a:rPr lang="ja-JP" altLang="en-US" sz="1200" dirty="0"/>
              <a:t>。</a:t>
            </a:r>
            <a:r>
              <a:rPr lang="ja-JP" altLang="en-US" sz="1200" dirty="0">
                <a:solidFill>
                  <a:srgbClr val="0000FF"/>
                </a:solidFill>
              </a:rPr>
              <a:t>１分間で１００回以上</a:t>
            </a:r>
            <a:r>
              <a:rPr lang="ja-JP" altLang="en-US" sz="1200" dirty="0"/>
              <a:t>押さないと十分な血液（酸素と栄養）には足りない！</a:t>
            </a:r>
            <a:endParaRPr lang="en-US" altLang="ja-JP" sz="1200" dirty="0"/>
          </a:p>
          <a:p>
            <a:endParaRPr lang="en-US" altLang="ja-JP" sz="1200" dirty="0"/>
          </a:p>
          <a:p>
            <a:endParaRPr lang="en-US" altLang="ja-JP" sz="1200" dirty="0"/>
          </a:p>
          <a:p>
            <a:r>
              <a:rPr lang="ja-JP" altLang="en-US" sz="1200" dirty="0"/>
              <a:t>□脳細胞は３分ほどで死にはじめ、５分超えると回復不能になる。大事な人を助けるためにはどんなことがあっても</a:t>
            </a:r>
            <a:r>
              <a:rPr lang="ja-JP" altLang="en-US" sz="1200" dirty="0">
                <a:solidFill>
                  <a:srgbClr val="FF0000"/>
                </a:solidFill>
              </a:rPr>
              <a:t>胸骨圧迫の手を止めない</a:t>
            </a:r>
            <a:r>
              <a:rPr lang="ja-JP" altLang="en-US" sz="1200" dirty="0"/>
              <a:t>！</a:t>
            </a:r>
            <a:endParaRPr lang="en-US" altLang="ja-JP" sz="1200" dirty="0"/>
          </a:p>
          <a:p>
            <a:r>
              <a:rPr lang="ja-JP" altLang="en-US" sz="1200" dirty="0"/>
              <a:t>ＡＥＤが到着しても、救急隊員が到着しても、「替わります」と言われて胸骨圧迫の引き継ぎを確認するまで止めてはいけない。自分以外の人が胸骨圧迫をしていて手を止めるのを見たら「手を止めないで」と促すか自分が替わる。すこしでも止めたら後遺症が残る、もしかしたら助からないと</a:t>
            </a:r>
            <a:r>
              <a:rPr lang="ja-JP" altLang="en-US" sz="1200" dirty="0">
                <a:solidFill>
                  <a:srgbClr val="FF0000"/>
                </a:solidFill>
              </a:rPr>
              <a:t>悲観的に考える</a:t>
            </a:r>
            <a:r>
              <a:rPr lang="ja-JP" altLang="en-US" sz="1200" dirty="0"/>
              <a:t>こと！一端「心肺蘇生をする心のスイッチをオン」にしたら「オフ」には決してしないこと。</a:t>
            </a:r>
            <a:endParaRPr lang="ja-JP" altLang="en-US" sz="1600" dirty="0"/>
          </a:p>
        </p:txBody>
      </p:sp>
      <p:sp>
        <p:nvSpPr>
          <p:cNvPr id="9" name="円/楕円 8"/>
          <p:cNvSpPr/>
          <p:nvPr/>
        </p:nvSpPr>
        <p:spPr>
          <a:xfrm>
            <a:off x="690663" y="4253180"/>
            <a:ext cx="1497932" cy="2165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t>「強く」</a:t>
            </a:r>
          </a:p>
        </p:txBody>
      </p:sp>
      <p:sp>
        <p:nvSpPr>
          <p:cNvPr id="10" name="円/楕円 9"/>
          <p:cNvSpPr/>
          <p:nvPr/>
        </p:nvSpPr>
        <p:spPr>
          <a:xfrm>
            <a:off x="4086508" y="5170710"/>
            <a:ext cx="1497932" cy="2165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t>「早く」</a:t>
            </a:r>
          </a:p>
        </p:txBody>
      </p:sp>
      <p:sp>
        <p:nvSpPr>
          <p:cNvPr id="11" name="円/楕円 10"/>
          <p:cNvSpPr/>
          <p:nvPr/>
        </p:nvSpPr>
        <p:spPr>
          <a:xfrm>
            <a:off x="4344233" y="6608119"/>
            <a:ext cx="1696453" cy="2165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t>「絶え間なく」</a:t>
            </a:r>
          </a:p>
        </p:txBody>
      </p:sp>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73543" y="800358"/>
            <a:ext cx="2532457" cy="2184544"/>
          </a:xfrm>
          <a:prstGeom prst="rect">
            <a:avLst/>
          </a:prstGeom>
        </p:spPr>
      </p:pic>
      <p:pic>
        <p:nvPicPr>
          <p:cNvPr id="3" name="図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73543" y="3171303"/>
            <a:ext cx="2532457" cy="1199080"/>
          </a:xfrm>
          <a:prstGeom prst="rect">
            <a:avLst/>
          </a:prstGeom>
        </p:spPr>
      </p:pic>
      <p:pic>
        <p:nvPicPr>
          <p:cNvPr id="12" name="図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01578" y="4689716"/>
            <a:ext cx="2438346" cy="1162822"/>
          </a:xfrm>
          <a:prstGeom prst="rect">
            <a:avLst/>
          </a:prstGeom>
        </p:spPr>
      </p:pic>
      <p:sp>
        <p:nvSpPr>
          <p:cNvPr id="15" name="正方形/長方形 14"/>
          <p:cNvSpPr/>
          <p:nvPr/>
        </p:nvSpPr>
        <p:spPr>
          <a:xfrm>
            <a:off x="7543826" y="5849560"/>
            <a:ext cx="2225954" cy="184666"/>
          </a:xfrm>
          <a:prstGeom prst="rect">
            <a:avLst/>
          </a:prstGeom>
        </p:spPr>
        <p:txBody>
          <a:bodyPr wrap="square">
            <a:spAutoFit/>
          </a:bodyPr>
          <a:lstStyle/>
          <a:p>
            <a:r>
              <a:rPr lang="ja-JP" altLang="en-US" sz="600" dirty="0"/>
              <a:t>出典：「応急手当指導者標準テキスト」（東京法令出版）</a:t>
            </a:r>
            <a:r>
              <a:rPr lang="en-US" altLang="ja-JP" sz="600" dirty="0"/>
              <a:t>p.64</a:t>
            </a:r>
            <a:endParaRPr lang="ja-JP" altLang="en-US" sz="600" dirty="0"/>
          </a:p>
        </p:txBody>
      </p:sp>
      <p:sp>
        <p:nvSpPr>
          <p:cNvPr id="16" name="正方形/長方形 15"/>
          <p:cNvSpPr/>
          <p:nvPr/>
        </p:nvSpPr>
        <p:spPr>
          <a:xfrm>
            <a:off x="7609998" y="4377415"/>
            <a:ext cx="2093609" cy="184666"/>
          </a:xfrm>
          <a:prstGeom prst="rect">
            <a:avLst/>
          </a:prstGeom>
        </p:spPr>
        <p:txBody>
          <a:bodyPr wrap="square">
            <a:spAutoFit/>
          </a:bodyPr>
          <a:lstStyle/>
          <a:p>
            <a:r>
              <a:rPr lang="ja-JP" altLang="en-US" sz="600" dirty="0">
                <a:latin typeface="+mn-ea"/>
              </a:rPr>
              <a:t>出展：「</a:t>
            </a:r>
            <a:r>
              <a:rPr lang="en-US" altLang="ja-JP" sz="600" dirty="0">
                <a:latin typeface="+mn-ea"/>
              </a:rPr>
              <a:t>BLS</a:t>
            </a:r>
            <a:r>
              <a:rPr lang="ja-JP" altLang="en-US" sz="600" dirty="0">
                <a:latin typeface="+mn-ea"/>
              </a:rPr>
              <a:t>写真と動画でわかる一次救命処置」（学研）</a:t>
            </a:r>
            <a:r>
              <a:rPr lang="en-US" altLang="ja-JP" sz="600" dirty="0">
                <a:latin typeface="+mn-ea"/>
              </a:rPr>
              <a:t>p.49</a:t>
            </a:r>
            <a:endParaRPr lang="ja-JP" altLang="en-US" sz="600" dirty="0">
              <a:latin typeface="+mn-ea"/>
            </a:endParaRPr>
          </a:p>
        </p:txBody>
      </p:sp>
      <p:sp>
        <p:nvSpPr>
          <p:cNvPr id="17" name="正方形/長方形 16"/>
          <p:cNvSpPr/>
          <p:nvPr/>
        </p:nvSpPr>
        <p:spPr>
          <a:xfrm>
            <a:off x="7592966" y="2950021"/>
            <a:ext cx="2093609" cy="184666"/>
          </a:xfrm>
          <a:prstGeom prst="rect">
            <a:avLst/>
          </a:prstGeom>
        </p:spPr>
        <p:txBody>
          <a:bodyPr wrap="square">
            <a:spAutoFit/>
          </a:bodyPr>
          <a:lstStyle/>
          <a:p>
            <a:r>
              <a:rPr lang="ja-JP" altLang="en-US" sz="600" dirty="0">
                <a:latin typeface="+mn-ea"/>
              </a:rPr>
              <a:t>出展：「</a:t>
            </a:r>
            <a:r>
              <a:rPr lang="en-US" altLang="ja-JP" sz="600" dirty="0">
                <a:latin typeface="+mn-ea"/>
              </a:rPr>
              <a:t>BLS</a:t>
            </a:r>
            <a:r>
              <a:rPr lang="ja-JP" altLang="en-US" sz="600" dirty="0">
                <a:latin typeface="+mn-ea"/>
              </a:rPr>
              <a:t>写真と動画でわかる一次救命処置」（学研）</a:t>
            </a:r>
            <a:r>
              <a:rPr lang="en-US" altLang="ja-JP" sz="600" dirty="0">
                <a:latin typeface="+mn-ea"/>
              </a:rPr>
              <a:t>p.43</a:t>
            </a:r>
            <a:endParaRPr lang="ja-JP" altLang="en-US" sz="600" dirty="0">
              <a:latin typeface="+mn-ea"/>
            </a:endParaRPr>
          </a:p>
        </p:txBody>
      </p:sp>
      <p:cxnSp>
        <p:nvCxnSpPr>
          <p:cNvPr id="19" name="直線矢印コネクタ 18"/>
          <p:cNvCxnSpPr/>
          <p:nvPr/>
        </p:nvCxnSpPr>
        <p:spPr>
          <a:xfrm flipV="1">
            <a:off x="2063692" y="1343259"/>
            <a:ext cx="5889071" cy="21321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a:cxnSpLocks/>
          </p:cNvCxnSpPr>
          <p:nvPr/>
        </p:nvCxnSpPr>
        <p:spPr>
          <a:xfrm>
            <a:off x="5478087" y="3171303"/>
            <a:ext cx="1895456" cy="546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角丸四角形 23"/>
          <p:cNvSpPr/>
          <p:nvPr/>
        </p:nvSpPr>
        <p:spPr>
          <a:xfrm>
            <a:off x="7373543" y="4622334"/>
            <a:ext cx="2474769" cy="1526796"/>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7399289" y="6173014"/>
            <a:ext cx="2370491" cy="577081"/>
          </a:xfrm>
          <a:prstGeom prst="rect">
            <a:avLst/>
          </a:prstGeom>
          <a:noFill/>
        </p:spPr>
        <p:txBody>
          <a:bodyPr wrap="square" rtlCol="0">
            <a:spAutoFit/>
          </a:bodyPr>
          <a:lstStyle/>
          <a:p>
            <a:r>
              <a:rPr kumimoji="1" lang="ja-JP" altLang="en-US" sz="1050" dirty="0">
                <a:solidFill>
                  <a:srgbClr val="FF0000"/>
                </a:solidFill>
              </a:rPr>
              <a:t>乳児の胸骨圧迫は指２本で行う。</a:t>
            </a:r>
            <a:endParaRPr kumimoji="1" lang="en-US" altLang="ja-JP" sz="1050" dirty="0">
              <a:solidFill>
                <a:srgbClr val="FF0000"/>
              </a:solidFill>
            </a:endParaRPr>
          </a:p>
          <a:p>
            <a:r>
              <a:rPr kumimoji="1" lang="ja-JP" altLang="en-US" sz="1050" dirty="0">
                <a:solidFill>
                  <a:srgbClr val="FF0000"/>
                </a:solidFill>
              </a:rPr>
              <a:t>乳児の気道はストローくらいの弱さなのであまり首をそらせないこと！</a:t>
            </a:r>
          </a:p>
        </p:txBody>
      </p:sp>
    </p:spTree>
    <p:extLst>
      <p:ext uri="{BB962C8B-B14F-4D97-AF65-F5344CB8AC3E}">
        <p14:creationId xmlns:p14="http://schemas.microsoft.com/office/powerpoint/2010/main" val="2162355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17977" y="176115"/>
            <a:ext cx="887822" cy="323165"/>
          </a:xfrm>
          <a:prstGeom prst="rect">
            <a:avLst/>
          </a:prstGeom>
          <a:noFill/>
        </p:spPr>
        <p:txBody>
          <a:bodyPr wrap="square" rtlCol="0">
            <a:spAutoFit/>
          </a:bodyPr>
          <a:lstStyle/>
          <a:p>
            <a:r>
              <a:rPr lang="ja-JP" altLang="en-US" sz="1500" dirty="0"/>
              <a:t>資料編</a:t>
            </a:r>
            <a:endParaRPr lang="ja-JP" altLang="en-US" sz="825" dirty="0"/>
          </a:p>
        </p:txBody>
      </p:sp>
      <p:sp>
        <p:nvSpPr>
          <p:cNvPr id="5" name="テキスト ボックス 4"/>
          <p:cNvSpPr txBox="1"/>
          <p:nvPr/>
        </p:nvSpPr>
        <p:spPr>
          <a:xfrm>
            <a:off x="217977" y="682435"/>
            <a:ext cx="6782759" cy="6072591"/>
          </a:xfrm>
          <a:prstGeom prst="rect">
            <a:avLst/>
          </a:prstGeom>
          <a:noFill/>
        </p:spPr>
        <p:txBody>
          <a:bodyPr wrap="square" rtlCol="0">
            <a:noAutofit/>
          </a:bodyPr>
          <a:lstStyle/>
          <a:p>
            <a:r>
              <a:rPr lang="ja-JP" altLang="en-US" sz="900" dirty="0"/>
              <a:t>■①</a:t>
            </a:r>
            <a:r>
              <a:rPr lang="ja-JP" altLang="en-US" sz="900" dirty="0">
                <a:solidFill>
                  <a:srgbClr val="FF0000"/>
                </a:solidFill>
              </a:rPr>
              <a:t>心停止１０秒</a:t>
            </a:r>
            <a:r>
              <a:rPr lang="ja-JP" altLang="en-US" sz="900" dirty="0"/>
              <a:t>で脳内に残っている</a:t>
            </a:r>
            <a:r>
              <a:rPr lang="ja-JP" altLang="en-US" sz="900" dirty="0">
                <a:solidFill>
                  <a:srgbClr val="FF0000"/>
                </a:solidFill>
              </a:rPr>
              <a:t>酸素が消費</a:t>
            </a:r>
            <a:r>
              <a:rPr lang="ja-JP" altLang="en-US" sz="900" dirty="0"/>
              <a:t>され意識がなくなる　②</a:t>
            </a:r>
            <a:r>
              <a:rPr lang="ja-JP" altLang="en-US" sz="900" dirty="0">
                <a:solidFill>
                  <a:srgbClr val="FF0000"/>
                </a:solidFill>
              </a:rPr>
              <a:t>３～５分</a:t>
            </a:r>
            <a:r>
              <a:rPr lang="ja-JP" altLang="en-US" sz="900" dirty="0"/>
              <a:t>で脳内の</a:t>
            </a:r>
            <a:r>
              <a:rPr lang="ja-JP" altLang="en-US" sz="900" dirty="0">
                <a:solidFill>
                  <a:srgbClr val="FF0000"/>
                </a:solidFill>
              </a:rPr>
              <a:t>ブドウ糖とＡＴＰが消費</a:t>
            </a:r>
            <a:r>
              <a:rPr lang="ja-JP" altLang="en-US" sz="900" dirty="0"/>
              <a:t>されて</a:t>
            </a:r>
            <a:endParaRPr lang="en-US" altLang="ja-JP" sz="900" dirty="0"/>
          </a:p>
          <a:p>
            <a:r>
              <a:rPr lang="ja-JP" altLang="en-US" sz="900" dirty="0">
                <a:solidFill>
                  <a:srgbClr val="FF0000"/>
                </a:solidFill>
              </a:rPr>
              <a:t>神経細胞が不可逆的障害</a:t>
            </a:r>
            <a:r>
              <a:rPr lang="ja-JP" altLang="en-US" sz="900" dirty="0"/>
              <a:t>となる</a:t>
            </a:r>
            <a:endParaRPr lang="en-US" altLang="ja-JP" sz="900" dirty="0"/>
          </a:p>
          <a:p>
            <a:r>
              <a:rPr lang="en-US" altLang="ja-JP" sz="600" dirty="0"/>
              <a:t>※</a:t>
            </a:r>
            <a:r>
              <a:rPr lang="ja-JP" altLang="en-US" sz="600" dirty="0"/>
              <a:t>ＡＴＰとは、筋肉を動かす時のエネルギー源となる物質</a:t>
            </a:r>
            <a:endParaRPr lang="en-US" altLang="ja-JP" sz="600" dirty="0"/>
          </a:p>
          <a:p>
            <a:endParaRPr lang="en-US" altLang="ja-JP" sz="900" dirty="0"/>
          </a:p>
          <a:p>
            <a:r>
              <a:rPr lang="ja-JP" altLang="en-US" sz="900" dirty="0"/>
              <a:t>■心臓が止まると呼吸が止まる、呼吸が止まると心臓が止まる・・・心肺停止</a:t>
            </a:r>
            <a:endParaRPr lang="en-US" altLang="ja-JP" sz="900" dirty="0"/>
          </a:p>
          <a:p>
            <a:r>
              <a:rPr lang="ja-JP" altLang="en-US" sz="900" dirty="0"/>
              <a:t>突然の心停止から</a:t>
            </a:r>
            <a:r>
              <a:rPr lang="ja-JP" altLang="en-US" sz="900" dirty="0">
                <a:solidFill>
                  <a:srgbClr val="FF0000"/>
                </a:solidFill>
              </a:rPr>
              <a:t>１０～１５秒で意識が消失</a:t>
            </a:r>
            <a:r>
              <a:rPr lang="ja-JP" altLang="en-US" sz="900" dirty="0"/>
              <a:t>、</a:t>
            </a:r>
            <a:r>
              <a:rPr lang="ja-JP" altLang="en-US" sz="900" dirty="0">
                <a:solidFill>
                  <a:srgbClr val="FF0000"/>
                </a:solidFill>
              </a:rPr>
              <a:t>３０秒で呼吸不規則</a:t>
            </a:r>
            <a:r>
              <a:rPr lang="ja-JP" altLang="en-US" sz="900" dirty="0"/>
              <a:t>、</a:t>
            </a:r>
            <a:r>
              <a:rPr lang="ja-JP" altLang="en-US" sz="900" dirty="0">
                <a:solidFill>
                  <a:srgbClr val="FF0000"/>
                </a:solidFill>
              </a:rPr>
              <a:t>１分で呼吸停止</a:t>
            </a:r>
            <a:endParaRPr lang="en-US" altLang="ja-JP" sz="900" dirty="0">
              <a:solidFill>
                <a:srgbClr val="FF0000"/>
              </a:solidFill>
            </a:endParaRPr>
          </a:p>
          <a:p>
            <a:r>
              <a:rPr lang="ja-JP" altLang="en-US" sz="900" dirty="0"/>
              <a:t>呼吸が止まると</a:t>
            </a:r>
            <a:r>
              <a:rPr lang="ja-JP" altLang="en-US" sz="900" dirty="0">
                <a:solidFill>
                  <a:srgbClr val="FF0000"/>
                </a:solidFill>
              </a:rPr>
              <a:t>５～１２分で心停止　</a:t>
            </a:r>
            <a:r>
              <a:rPr lang="en-US" altLang="ja-JP" sz="900" dirty="0"/>
              <a:t>※</a:t>
            </a:r>
            <a:r>
              <a:rPr lang="ja-JP" altLang="en-US" sz="900" dirty="0"/>
              <a:t>呼吸が止まる→冠動脈にも酸素が供給されない</a:t>
            </a:r>
            <a:endParaRPr lang="en-US" altLang="ja-JP" sz="900" dirty="0"/>
          </a:p>
          <a:p>
            <a:r>
              <a:rPr lang="ja-JP" altLang="en-US" sz="900" dirty="0"/>
              <a:t>→心臓の筋肉が動かなくなる（脳と同じくらい酸素・エネルギーが必要）</a:t>
            </a:r>
            <a:endParaRPr lang="en-US" altLang="ja-JP" sz="900" dirty="0"/>
          </a:p>
          <a:p>
            <a:endParaRPr lang="en-US" altLang="ja-JP" sz="900" dirty="0"/>
          </a:p>
          <a:p>
            <a:r>
              <a:rPr lang="ja-JP" altLang="en-US" sz="900" dirty="0"/>
              <a:t>■人工呼吸の最大の目的</a:t>
            </a:r>
            <a:endParaRPr lang="en-US" altLang="ja-JP" sz="900" dirty="0"/>
          </a:p>
          <a:p>
            <a:r>
              <a:rPr lang="ja-JP" altLang="en-US" sz="900" dirty="0"/>
              <a:t>血液の酸素化が最大の目的。</a:t>
            </a:r>
            <a:r>
              <a:rPr lang="ja-JP" altLang="en-US" sz="900" dirty="0">
                <a:solidFill>
                  <a:srgbClr val="FF0000"/>
                </a:solidFill>
              </a:rPr>
              <a:t>換気量は胸が膨らむ程度に抑える</a:t>
            </a:r>
            <a:r>
              <a:rPr lang="ja-JP" altLang="en-US" sz="900" dirty="0"/>
              <a:t>。あまり強く吹き込むと肺ではなく胃膨張を起こして</a:t>
            </a:r>
            <a:endParaRPr lang="en-US" altLang="ja-JP" sz="900" dirty="0"/>
          </a:p>
          <a:p>
            <a:r>
              <a:rPr lang="ja-JP" altLang="en-US" sz="900" dirty="0"/>
              <a:t>胃の中身が逆流する。嘔吐物で窒息する危険もある。乳児は特に注意！肺が小さいことに気をつける。最悪パンクする。</a:t>
            </a:r>
            <a:endParaRPr lang="en-US" altLang="ja-JP" sz="900" dirty="0"/>
          </a:p>
          <a:p>
            <a:endParaRPr lang="en-US" altLang="ja-JP" sz="900" dirty="0"/>
          </a:p>
          <a:p>
            <a:r>
              <a:rPr lang="ja-JP" altLang="en-US" sz="900" dirty="0"/>
              <a:t>■吐き出した息の中にも十分な酸素があるので人工呼吸は有効！胸骨圧迫が最優先！人工呼吸のために</a:t>
            </a:r>
            <a:endParaRPr lang="en-US" altLang="ja-JP" sz="900" dirty="0"/>
          </a:p>
          <a:p>
            <a:r>
              <a:rPr lang="ja-JP" altLang="en-US" sz="900" dirty="0"/>
              <a:t>胸骨圧迫を止めない！！人工呼吸を数回とばしても気道や肺の中には酸素があるので胸骨圧迫はしっかり行う！</a:t>
            </a:r>
            <a:endParaRPr lang="en-US" altLang="ja-JP" sz="900" dirty="0"/>
          </a:p>
          <a:p>
            <a:r>
              <a:rPr lang="ja-JP" altLang="en-US" sz="900" dirty="0">
                <a:solidFill>
                  <a:srgbClr val="FF0000"/>
                </a:solidFill>
              </a:rPr>
              <a:t>大気中には酸素が２１％</a:t>
            </a:r>
            <a:r>
              <a:rPr lang="ja-JP" altLang="en-US" sz="900" dirty="0"/>
              <a:t>　吐き出した息（呼気）の中にも</a:t>
            </a:r>
            <a:r>
              <a:rPr lang="ja-JP" altLang="en-US" sz="900" dirty="0">
                <a:solidFill>
                  <a:srgbClr val="FF0000"/>
                </a:solidFill>
              </a:rPr>
              <a:t>１６～１８％は酸素</a:t>
            </a:r>
            <a:r>
              <a:rPr lang="ja-JP" altLang="en-US" sz="900" dirty="0"/>
              <a:t>が残っている。</a:t>
            </a:r>
            <a:endParaRPr lang="en-US" altLang="ja-JP" sz="900" dirty="0"/>
          </a:p>
          <a:p>
            <a:endParaRPr lang="en-US" altLang="ja-JP" sz="900" dirty="0"/>
          </a:p>
          <a:p>
            <a:r>
              <a:rPr lang="ja-JP" altLang="en-US" sz="900" dirty="0"/>
              <a:t>■胸骨圧迫で肺を動かし機能させる：</a:t>
            </a:r>
            <a:r>
              <a:rPr lang="ja-JP" altLang="en-US" sz="900" dirty="0">
                <a:solidFill>
                  <a:srgbClr val="FF0000"/>
                </a:solidFill>
              </a:rPr>
              <a:t>血液中に酸素を取り込む</a:t>
            </a:r>
            <a:endParaRPr lang="en-US" altLang="ja-JP" sz="900" dirty="0">
              <a:solidFill>
                <a:srgbClr val="FF0000"/>
              </a:solidFill>
            </a:endParaRPr>
          </a:p>
          <a:p>
            <a:r>
              <a:rPr lang="ja-JP" altLang="en-US" sz="900" dirty="0"/>
              <a:t>肺は自分で動く臓器ではなく、掃除機とは異なり空気を吸う機能はない。息を吸ったので肺が膨らむのではなく、</a:t>
            </a:r>
            <a:endParaRPr lang="en-US" altLang="ja-JP" sz="900" dirty="0"/>
          </a:p>
          <a:p>
            <a:r>
              <a:rPr lang="ja-JP" altLang="en-US" sz="900" dirty="0"/>
              <a:t>肺を膨らませたので息が吸い込まれる。圧力の変化や動きや気流があれば肺胞が酸素を取り込むことができる。</a:t>
            </a:r>
            <a:endParaRPr lang="en-US" altLang="ja-JP" sz="900" dirty="0"/>
          </a:p>
          <a:p>
            <a:r>
              <a:rPr lang="ja-JP" altLang="en-US" sz="900" dirty="0"/>
              <a:t>　●横隔膜や肋骨の呼吸筋の動きで、胸腔内の体積が増加して肺が膨らみ空気を吸うことができる</a:t>
            </a:r>
            <a:r>
              <a:rPr lang="ja-JP" altLang="en-US" sz="900" dirty="0">
                <a:solidFill>
                  <a:srgbClr val="FF0000"/>
                </a:solidFill>
              </a:rPr>
              <a:t>吸気</a:t>
            </a:r>
            <a:endParaRPr lang="en-US" altLang="ja-JP" sz="900" dirty="0">
              <a:solidFill>
                <a:srgbClr val="FF0000"/>
              </a:solidFill>
            </a:endParaRPr>
          </a:p>
          <a:p>
            <a:r>
              <a:rPr lang="ja-JP" altLang="en-US" sz="900" dirty="0"/>
              <a:t>　●胸腔内の体積が減少して肺がしぼむことで空気をはき出すことができる</a:t>
            </a:r>
            <a:r>
              <a:rPr lang="ja-JP" altLang="en-US" sz="900" dirty="0">
                <a:solidFill>
                  <a:srgbClr val="FF0000"/>
                </a:solidFill>
              </a:rPr>
              <a:t>呼気</a:t>
            </a:r>
            <a:endParaRPr lang="en-US" altLang="ja-JP" sz="900" dirty="0">
              <a:solidFill>
                <a:srgbClr val="FF0000"/>
              </a:solidFill>
            </a:endParaRPr>
          </a:p>
          <a:p>
            <a:r>
              <a:rPr lang="ja-JP" altLang="en-US" sz="900" dirty="0">
                <a:solidFill>
                  <a:srgbClr val="FF0000"/>
                </a:solidFill>
              </a:rPr>
              <a:t>胸骨圧迫で胸腔を押して戻すことを繰り返す</a:t>
            </a:r>
            <a:r>
              <a:rPr lang="ja-JP" altLang="en-US" sz="900" dirty="0"/>
              <a:t>ことで</a:t>
            </a:r>
            <a:r>
              <a:rPr lang="ja-JP" altLang="en-US" sz="900" dirty="0">
                <a:solidFill>
                  <a:srgbClr val="FF0000"/>
                </a:solidFill>
              </a:rPr>
              <a:t>胸腔の圧力を変える</a:t>
            </a:r>
            <a:r>
              <a:rPr lang="ja-JP" altLang="en-US" sz="900" dirty="0"/>
              <a:t>ことができて、</a:t>
            </a:r>
            <a:endParaRPr lang="en-US" altLang="ja-JP" sz="900" dirty="0"/>
          </a:p>
          <a:p>
            <a:r>
              <a:rPr lang="ja-JP" altLang="en-US" sz="900" dirty="0">
                <a:solidFill>
                  <a:srgbClr val="FF0000"/>
                </a:solidFill>
              </a:rPr>
              <a:t>横隔膜や呼吸筋の代わり</a:t>
            </a:r>
            <a:r>
              <a:rPr lang="ja-JP" altLang="en-US" sz="900" dirty="0"/>
              <a:t>をすることになる。</a:t>
            </a:r>
            <a:endParaRPr lang="en-US" altLang="ja-JP" sz="900" dirty="0"/>
          </a:p>
          <a:p>
            <a:endParaRPr lang="en-US" altLang="ja-JP" sz="900" dirty="0"/>
          </a:p>
          <a:p>
            <a:r>
              <a:rPr lang="ja-JP" altLang="en-US" sz="900" dirty="0"/>
              <a:t>■ＡＥＤのパッドの張り方がとても重要：</a:t>
            </a:r>
            <a:r>
              <a:rPr lang="ja-JP" altLang="en-US" sz="900" dirty="0">
                <a:solidFill>
                  <a:srgbClr val="FF0000"/>
                </a:solidFill>
              </a:rPr>
              <a:t>２つのパッドを結んだ見えない線が心臓ど真ん中を通ること</a:t>
            </a:r>
            <a:endParaRPr lang="en-US" altLang="ja-JP" sz="900" dirty="0">
              <a:solidFill>
                <a:srgbClr val="FF0000"/>
              </a:solidFill>
            </a:endParaRPr>
          </a:p>
          <a:p>
            <a:r>
              <a:rPr lang="ja-JP" altLang="en-US" sz="900" dirty="0"/>
              <a:t>ＡＥＤは①</a:t>
            </a:r>
            <a:r>
              <a:rPr lang="ja-JP" altLang="en-US" sz="900" dirty="0">
                <a:solidFill>
                  <a:srgbClr val="FF0000"/>
                </a:solidFill>
              </a:rPr>
              <a:t>心臓の状態を解析</a:t>
            </a:r>
            <a:r>
              <a:rPr lang="ja-JP" altLang="en-US" sz="900" dirty="0"/>
              <a:t>、②</a:t>
            </a:r>
            <a:r>
              <a:rPr lang="ja-JP" altLang="en-US" sz="900" dirty="0">
                <a:solidFill>
                  <a:srgbClr val="FF0000"/>
                </a:solidFill>
              </a:rPr>
              <a:t>電気ショック</a:t>
            </a:r>
            <a:r>
              <a:rPr lang="ja-JP" altLang="en-US" sz="900" dirty="0"/>
              <a:t>、を行うため、２枚のパッドで</a:t>
            </a:r>
            <a:r>
              <a:rPr lang="ja-JP" altLang="en-US" sz="900" dirty="0">
                <a:solidFill>
                  <a:srgbClr val="FF0000"/>
                </a:solidFill>
              </a:rPr>
              <a:t>心臓を挟み込む</a:t>
            </a:r>
            <a:r>
              <a:rPr lang="ja-JP" altLang="en-US" sz="900" dirty="0"/>
              <a:t>必要がある。</a:t>
            </a:r>
            <a:r>
              <a:rPr lang="ja-JP" altLang="en-US" sz="900" dirty="0">
                <a:solidFill>
                  <a:srgbClr val="FF0000"/>
                </a:solidFill>
              </a:rPr>
              <a:t>２枚のパッドを結んだ真ん中に心臓</a:t>
            </a:r>
            <a:r>
              <a:rPr lang="ja-JP" altLang="en-US" sz="900" dirty="0"/>
              <a:t>がすっぽり入っていないと効果が落ちる。</a:t>
            </a:r>
            <a:endParaRPr lang="en-US" altLang="ja-JP" sz="900" dirty="0"/>
          </a:p>
          <a:p>
            <a:endParaRPr lang="en-US" altLang="ja-JP" sz="900" dirty="0"/>
          </a:p>
          <a:p>
            <a:r>
              <a:rPr lang="ja-JP" altLang="en-US" sz="900" dirty="0"/>
              <a:t>■ＡＥＤの音声に従い「触らないでください」の意味が２つ：「触らないでください」以外は決して胸骨圧迫を止めない！アナウンスはしっかり聞いて従う！</a:t>
            </a:r>
            <a:endParaRPr lang="en-US" altLang="ja-JP" sz="900" dirty="0"/>
          </a:p>
          <a:p>
            <a:r>
              <a:rPr lang="ja-JP" altLang="en-US" sz="900" dirty="0"/>
              <a:t>①</a:t>
            </a:r>
            <a:r>
              <a:rPr lang="ja-JP" altLang="en-US" sz="900" dirty="0">
                <a:solidFill>
                  <a:srgbClr val="FF0000"/>
                </a:solidFill>
              </a:rPr>
              <a:t>心臓の状態を解析・記録</a:t>
            </a:r>
            <a:r>
              <a:rPr lang="ja-JP" altLang="en-US" sz="900" dirty="0"/>
              <a:t>しているため、他の人が傷病者に触ってしまうと心臓が大丈夫だと勘違いする。②電気ショックは非常に強いのでまきこまれないようにする。身内・親族はパニックになっているので傷病者から必ず引きはがすこと。</a:t>
            </a:r>
            <a:endParaRPr lang="en-US" altLang="ja-JP" sz="900" dirty="0"/>
          </a:p>
          <a:p>
            <a:endParaRPr lang="en-US" altLang="ja-JP" sz="900" dirty="0"/>
          </a:p>
          <a:p>
            <a:r>
              <a:rPr lang="ja-JP" altLang="en-US" sz="900" dirty="0"/>
              <a:t>■意識が戻っても戻らなくても</a:t>
            </a:r>
            <a:r>
              <a:rPr lang="ja-JP" altLang="en-US" sz="900" dirty="0">
                <a:solidFill>
                  <a:srgbClr val="FF0000"/>
                </a:solidFill>
              </a:rPr>
              <a:t>ＡＥＤはつけたまま</a:t>
            </a:r>
            <a:r>
              <a:rPr lang="ja-JP" altLang="en-US" sz="900" dirty="0"/>
              <a:t>、</a:t>
            </a:r>
            <a:r>
              <a:rPr lang="ja-JP" altLang="en-US" sz="900" dirty="0">
                <a:solidFill>
                  <a:srgbClr val="FF0000"/>
                </a:solidFill>
              </a:rPr>
              <a:t>一端つけたら絶対はがさない、いつまた心臓が停止するかもわからない。その人専用！</a:t>
            </a:r>
            <a:endParaRPr lang="en-US" altLang="ja-JP" sz="900" dirty="0"/>
          </a:p>
          <a:p>
            <a:r>
              <a:rPr lang="ja-JP" altLang="en-US" sz="900" dirty="0">
                <a:solidFill>
                  <a:srgbClr val="FF0000"/>
                </a:solidFill>
              </a:rPr>
              <a:t>２分間隔で心臓状態を解析記録している！　</a:t>
            </a:r>
            <a:r>
              <a:rPr lang="ja-JP" altLang="en-US" sz="900" dirty="0"/>
              <a:t>解析記録は病院の医師が使う。</a:t>
            </a:r>
            <a:endParaRPr lang="en-US" altLang="ja-JP" sz="900" dirty="0"/>
          </a:p>
          <a:p>
            <a:r>
              <a:rPr lang="ja-JP" altLang="en-US" sz="900" dirty="0"/>
              <a:t>■最初にかならず</a:t>
            </a:r>
            <a:r>
              <a:rPr lang="ja-JP" altLang="en-US" sz="900" dirty="0">
                <a:solidFill>
                  <a:srgbClr val="FF0000"/>
                </a:solidFill>
              </a:rPr>
              <a:t>絶対１１９番に連絡</a:t>
            </a:r>
            <a:r>
              <a:rPr lang="ja-JP" altLang="en-US" sz="900" dirty="0"/>
              <a:t>すること、救急隊員が来てくれないと助からない、</a:t>
            </a:r>
            <a:r>
              <a:rPr lang="ja-JP" altLang="en-US" sz="900" dirty="0" err="1"/>
              <a:t>ずーー</a:t>
            </a:r>
            <a:r>
              <a:rPr lang="ja-JP" altLang="en-US" sz="900" dirty="0"/>
              <a:t>っと心肺蘇生するのは無理。</a:t>
            </a:r>
            <a:endParaRPr lang="en-US" altLang="ja-JP" sz="900" dirty="0"/>
          </a:p>
          <a:p>
            <a:endParaRPr lang="en-US" altLang="ja-JP" sz="900" dirty="0"/>
          </a:p>
          <a:p>
            <a:r>
              <a:rPr lang="ja-JP" altLang="en-US" sz="900" dirty="0"/>
              <a:t>■民事と刑事の法的責任はない（重過失はダメ）</a:t>
            </a:r>
            <a:endParaRPr lang="en-US" altLang="ja-JP" sz="900" dirty="0"/>
          </a:p>
          <a:p>
            <a:r>
              <a:rPr lang="ja-JP" altLang="en-US" sz="900" dirty="0"/>
              <a:t>民事は民法第</a:t>
            </a:r>
            <a:r>
              <a:rPr lang="en-US" altLang="ja-JP" sz="900" dirty="0"/>
              <a:t>3</a:t>
            </a:r>
            <a:r>
              <a:rPr lang="ja-JP" altLang="en-US" sz="900" dirty="0"/>
              <a:t>編第</a:t>
            </a:r>
            <a:r>
              <a:rPr lang="en-US" altLang="ja-JP" sz="900" dirty="0"/>
              <a:t>3</a:t>
            </a:r>
            <a:r>
              <a:rPr lang="ja-JP" altLang="en-US" sz="900" dirty="0"/>
              <a:t>章「</a:t>
            </a:r>
            <a:r>
              <a:rPr lang="ja-JP" altLang="en-US" sz="900" dirty="0">
                <a:solidFill>
                  <a:srgbClr val="FF0000"/>
                </a:solidFill>
              </a:rPr>
              <a:t>事務管理</a:t>
            </a:r>
            <a:r>
              <a:rPr lang="ja-JP" altLang="en-US" sz="900" dirty="0"/>
              <a:t>」「</a:t>
            </a:r>
            <a:r>
              <a:rPr lang="ja-JP" altLang="en-US" sz="900" dirty="0">
                <a:solidFill>
                  <a:srgbClr val="FF0000"/>
                </a:solidFill>
              </a:rPr>
              <a:t>緊急事務管理</a:t>
            </a:r>
            <a:r>
              <a:rPr lang="ja-JP" altLang="en-US" sz="900" dirty="0"/>
              <a:t>」（第</a:t>
            </a:r>
            <a:r>
              <a:rPr lang="en-US" altLang="ja-JP" sz="900" dirty="0"/>
              <a:t>697</a:t>
            </a:r>
            <a:r>
              <a:rPr lang="ja-JP" altLang="en-US" sz="900" dirty="0"/>
              <a:t>条～</a:t>
            </a:r>
            <a:r>
              <a:rPr lang="en-US" altLang="ja-JP" sz="900" dirty="0"/>
              <a:t>702</a:t>
            </a:r>
            <a:r>
              <a:rPr lang="ja-JP" altLang="en-US" sz="900" dirty="0"/>
              <a:t>条）、刑事は一般的に</a:t>
            </a:r>
            <a:r>
              <a:rPr lang="ja-JP" altLang="en-US" sz="900" dirty="0">
                <a:solidFill>
                  <a:srgbClr val="FF0000"/>
                </a:solidFill>
              </a:rPr>
              <a:t>違法性が阻却</a:t>
            </a:r>
            <a:r>
              <a:rPr lang="ja-JP" altLang="en-US" sz="900" dirty="0"/>
              <a:t>され、過失の有無は、個別具体的な事例に応じて判断されるが、応急手当に要求される注意義務がつくされていれば、</a:t>
            </a:r>
            <a:r>
              <a:rPr lang="ja-JP" altLang="en-US" sz="900" dirty="0">
                <a:solidFill>
                  <a:srgbClr val="FF0000"/>
                </a:solidFill>
              </a:rPr>
              <a:t>過失は成立しない</a:t>
            </a:r>
            <a:r>
              <a:rPr lang="ja-JP" altLang="en-US" sz="900" dirty="0"/>
              <a:t>とされる。刑法第</a:t>
            </a:r>
            <a:r>
              <a:rPr lang="en-US" altLang="ja-JP" sz="900" dirty="0"/>
              <a:t>37</a:t>
            </a:r>
            <a:r>
              <a:rPr lang="ja-JP" altLang="en-US" sz="900" dirty="0"/>
              <a:t>条緊急避難行為という説もある。</a:t>
            </a:r>
            <a:endParaRPr lang="en-US" altLang="ja-JP" sz="900" dirty="0"/>
          </a:p>
          <a:p>
            <a:r>
              <a:rPr lang="ja-JP" altLang="en-US" sz="900" dirty="0"/>
              <a:t>★医者や医療関係者がいる場合は指示に従います。ＡＥＤをはがしたり、他の人に二次利用はやめる（重過失になる可能性有り）。</a:t>
            </a:r>
            <a:endParaRPr lang="en-US" altLang="ja-JP" sz="900" dirty="0"/>
          </a:p>
        </p:txBody>
      </p:sp>
      <p:sp>
        <p:nvSpPr>
          <p:cNvPr id="2" name="テキスト ボックス 1"/>
          <p:cNvSpPr txBox="1"/>
          <p:nvPr/>
        </p:nvSpPr>
        <p:spPr>
          <a:xfrm>
            <a:off x="921891" y="176115"/>
            <a:ext cx="8634001" cy="415498"/>
          </a:xfrm>
          <a:prstGeom prst="rect">
            <a:avLst/>
          </a:prstGeom>
          <a:noFill/>
        </p:spPr>
        <p:txBody>
          <a:bodyPr wrap="square" rtlCol="0">
            <a:spAutoFit/>
          </a:bodyPr>
          <a:lstStyle/>
          <a:p>
            <a:r>
              <a:rPr lang="ja-JP" altLang="en-US" sz="700" dirty="0"/>
              <a:t>参考文献：</a:t>
            </a:r>
            <a:endParaRPr lang="en-US" altLang="ja-JP" sz="700" dirty="0"/>
          </a:p>
          <a:p>
            <a:r>
              <a:rPr lang="ja-JP" altLang="en-US" sz="700" dirty="0"/>
              <a:t>「救急救命士標準テキスト」（へるす出版）、「応急手当普及員講習テキスト」（東京防災救急協会）、「赤十字救急法講習」（日本赤十字社）、「救急蘇生法の指針２０１５市民用・解説編」（へるす出版）、「</a:t>
            </a:r>
            <a:r>
              <a:rPr lang="en-US" altLang="ja-JP" sz="700" dirty="0"/>
              <a:t>BLS</a:t>
            </a:r>
            <a:r>
              <a:rPr lang="ja-JP" altLang="en-US" sz="700" dirty="0"/>
              <a:t>プロバイダーコース </a:t>
            </a:r>
            <a:r>
              <a:rPr lang="en-US" altLang="ja-JP" sz="700" dirty="0"/>
              <a:t>AHA</a:t>
            </a:r>
            <a:r>
              <a:rPr lang="ja-JP" altLang="en-US" sz="700" dirty="0"/>
              <a:t>ガイドライン</a:t>
            </a:r>
            <a:r>
              <a:rPr lang="en-US" altLang="ja-JP" sz="700" dirty="0"/>
              <a:t>2015</a:t>
            </a:r>
            <a:r>
              <a:rPr lang="ja-JP" altLang="en-US" sz="700" dirty="0"/>
              <a:t>」、「フィジカルアセスメントがみえる」（メディックメディア）、</a:t>
            </a:r>
            <a:r>
              <a:rPr lang="ja-JP" altLang="en-US" sz="700" dirty="0">
                <a:latin typeface="+mn-ea"/>
              </a:rPr>
              <a:t> 「</a:t>
            </a:r>
            <a:r>
              <a:rPr lang="en-US" altLang="ja-JP" sz="700" dirty="0">
                <a:latin typeface="+mn-ea"/>
              </a:rPr>
              <a:t>BLS</a:t>
            </a:r>
            <a:r>
              <a:rPr lang="ja-JP" altLang="en-US" sz="700" dirty="0">
                <a:latin typeface="+mn-ea"/>
              </a:rPr>
              <a:t>写真と動画でわかる一次救命処置」（学研）、</a:t>
            </a:r>
            <a:r>
              <a:rPr lang="ja-JP" altLang="en-US" sz="700" dirty="0"/>
              <a:t> 「応急手当指導者標準テキスト」（東京法令出版）</a:t>
            </a:r>
          </a:p>
        </p:txBody>
      </p:sp>
      <p:pic>
        <p:nvPicPr>
          <p:cNvPr id="3" name="図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57519" y="591584"/>
            <a:ext cx="3612099" cy="3329038"/>
          </a:xfrm>
          <a:prstGeom prst="rect">
            <a:avLst/>
          </a:prstGeom>
        </p:spPr>
      </p:pic>
      <p:pic>
        <p:nvPicPr>
          <p:cNvPr id="6" name="図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59150" y="4142374"/>
            <a:ext cx="2210748" cy="2281991"/>
          </a:xfrm>
          <a:prstGeom prst="rect">
            <a:avLst/>
          </a:prstGeom>
        </p:spPr>
      </p:pic>
      <p:sp>
        <p:nvSpPr>
          <p:cNvPr id="7" name="正方形/長方形 6"/>
          <p:cNvSpPr/>
          <p:nvPr/>
        </p:nvSpPr>
        <p:spPr>
          <a:xfrm>
            <a:off x="7399090" y="3920621"/>
            <a:ext cx="2470808" cy="184666"/>
          </a:xfrm>
          <a:prstGeom prst="rect">
            <a:avLst/>
          </a:prstGeom>
        </p:spPr>
        <p:txBody>
          <a:bodyPr wrap="square">
            <a:spAutoFit/>
          </a:bodyPr>
          <a:lstStyle/>
          <a:p>
            <a:r>
              <a:rPr lang="ja-JP" altLang="en-US" sz="600" dirty="0">
                <a:latin typeface="+mn-ea"/>
              </a:rPr>
              <a:t>出展：「フィジカルアセスメントがみえる」（メディックメディア）</a:t>
            </a:r>
            <a:r>
              <a:rPr lang="en-US" altLang="ja-JP" sz="600" dirty="0">
                <a:latin typeface="+mn-ea"/>
              </a:rPr>
              <a:t>p.94</a:t>
            </a:r>
            <a:endParaRPr lang="ja-JP" altLang="en-US" sz="600" dirty="0">
              <a:latin typeface="+mn-ea"/>
            </a:endParaRPr>
          </a:p>
        </p:txBody>
      </p:sp>
      <p:sp>
        <p:nvSpPr>
          <p:cNvPr id="8" name="正方形/長方形 7"/>
          <p:cNvSpPr/>
          <p:nvPr/>
        </p:nvSpPr>
        <p:spPr>
          <a:xfrm>
            <a:off x="7802007" y="6461451"/>
            <a:ext cx="2093609" cy="184666"/>
          </a:xfrm>
          <a:prstGeom prst="rect">
            <a:avLst/>
          </a:prstGeom>
        </p:spPr>
        <p:txBody>
          <a:bodyPr wrap="square">
            <a:spAutoFit/>
          </a:bodyPr>
          <a:lstStyle/>
          <a:p>
            <a:r>
              <a:rPr lang="ja-JP" altLang="en-US" sz="600" dirty="0">
                <a:latin typeface="+mn-ea"/>
              </a:rPr>
              <a:t>出展：「</a:t>
            </a:r>
            <a:r>
              <a:rPr lang="en-US" altLang="ja-JP" sz="600" dirty="0">
                <a:latin typeface="+mn-ea"/>
              </a:rPr>
              <a:t>BLS</a:t>
            </a:r>
            <a:r>
              <a:rPr lang="ja-JP" altLang="en-US" sz="600" dirty="0">
                <a:latin typeface="+mn-ea"/>
              </a:rPr>
              <a:t>写真と動画でわかる一次救命処置」（学研）</a:t>
            </a:r>
            <a:r>
              <a:rPr lang="en-US" altLang="ja-JP" sz="600" dirty="0">
                <a:latin typeface="+mn-ea"/>
              </a:rPr>
              <a:t>p.67</a:t>
            </a:r>
            <a:endParaRPr lang="ja-JP" altLang="en-US" sz="600" dirty="0">
              <a:latin typeface="+mn-ea"/>
            </a:endParaRPr>
          </a:p>
        </p:txBody>
      </p:sp>
      <p:cxnSp>
        <p:nvCxnSpPr>
          <p:cNvPr id="10" name="直線矢印コネクタ 9"/>
          <p:cNvCxnSpPr/>
          <p:nvPr/>
        </p:nvCxnSpPr>
        <p:spPr>
          <a:xfrm flipV="1">
            <a:off x="3452334" y="2659310"/>
            <a:ext cx="2705185" cy="4797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a:off x="6610525" y="4437776"/>
            <a:ext cx="1644242" cy="11241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938606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3321</TotalTime>
  <Words>1679</Words>
  <Application>Microsoft Office PowerPoint</Application>
  <PresentationFormat>A4 210 x 297 mm</PresentationFormat>
  <Paragraphs>73</Paragraphs>
  <Slides>2</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石田政海</dc:creator>
  <cp:lastModifiedBy>石田 政海</cp:lastModifiedBy>
  <cp:revision>65</cp:revision>
  <cp:lastPrinted>2018-03-24T14:31:08Z</cp:lastPrinted>
  <dcterms:created xsi:type="dcterms:W3CDTF">2017-09-18T14:38:01Z</dcterms:created>
  <dcterms:modified xsi:type="dcterms:W3CDTF">2022-05-30T09:09:30Z</dcterms:modified>
</cp:coreProperties>
</file>