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9"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89" autoAdjust="0"/>
    <p:restoredTop sz="94660"/>
  </p:normalViewPr>
  <p:slideViewPr>
    <p:cSldViewPr snapToGrid="0">
      <p:cViewPr varScale="1">
        <p:scale>
          <a:sx n="114" d="100"/>
          <a:sy n="114" d="100"/>
        </p:scale>
        <p:origin x="468"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DA187E5-3C6D-4CDF-9CA1-9BFDCED308F1}" type="datetimeFigureOut">
              <a:rPr kumimoji="1" lang="ja-JP" altLang="en-US" smtClean="0"/>
              <a:t>2019/7/30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F46283-A106-42D5-BBF7-F37CD07A2C2D}" type="slidenum">
              <a:rPr kumimoji="1" lang="ja-JP" altLang="en-US" smtClean="0"/>
              <a:t>‹#›</a:t>
            </a:fld>
            <a:endParaRPr kumimoji="1" lang="ja-JP" altLang="en-US"/>
          </a:p>
        </p:txBody>
      </p:sp>
    </p:spTree>
    <p:extLst>
      <p:ext uri="{BB962C8B-B14F-4D97-AF65-F5344CB8AC3E}">
        <p14:creationId xmlns:p14="http://schemas.microsoft.com/office/powerpoint/2010/main" val="2056712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DA187E5-3C6D-4CDF-9CA1-9BFDCED308F1}" type="datetimeFigureOut">
              <a:rPr kumimoji="1" lang="ja-JP" altLang="en-US" smtClean="0"/>
              <a:t>2019/7/30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F46283-A106-42D5-BBF7-F37CD07A2C2D}" type="slidenum">
              <a:rPr kumimoji="1" lang="ja-JP" altLang="en-US" smtClean="0"/>
              <a:t>‹#›</a:t>
            </a:fld>
            <a:endParaRPr kumimoji="1" lang="ja-JP" altLang="en-US"/>
          </a:p>
        </p:txBody>
      </p:sp>
    </p:spTree>
    <p:extLst>
      <p:ext uri="{BB962C8B-B14F-4D97-AF65-F5344CB8AC3E}">
        <p14:creationId xmlns:p14="http://schemas.microsoft.com/office/powerpoint/2010/main" val="974273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DA187E5-3C6D-4CDF-9CA1-9BFDCED308F1}" type="datetimeFigureOut">
              <a:rPr kumimoji="1" lang="ja-JP" altLang="en-US" smtClean="0"/>
              <a:t>2019/7/30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F46283-A106-42D5-BBF7-F37CD07A2C2D}" type="slidenum">
              <a:rPr kumimoji="1" lang="ja-JP" altLang="en-US" smtClean="0"/>
              <a:t>‹#›</a:t>
            </a:fld>
            <a:endParaRPr kumimoji="1" lang="ja-JP" altLang="en-US"/>
          </a:p>
        </p:txBody>
      </p:sp>
    </p:spTree>
    <p:extLst>
      <p:ext uri="{BB962C8B-B14F-4D97-AF65-F5344CB8AC3E}">
        <p14:creationId xmlns:p14="http://schemas.microsoft.com/office/powerpoint/2010/main" val="39912817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DA187E5-3C6D-4CDF-9CA1-9BFDCED308F1}" type="datetimeFigureOut">
              <a:rPr kumimoji="1" lang="ja-JP" altLang="en-US" smtClean="0"/>
              <a:t>2019/7/30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F46283-A106-42D5-BBF7-F37CD07A2C2D}" type="slidenum">
              <a:rPr kumimoji="1" lang="ja-JP" altLang="en-US" smtClean="0"/>
              <a:t>‹#›</a:t>
            </a:fld>
            <a:endParaRPr kumimoji="1" lang="ja-JP" altLang="en-US"/>
          </a:p>
        </p:txBody>
      </p:sp>
    </p:spTree>
    <p:extLst>
      <p:ext uri="{BB962C8B-B14F-4D97-AF65-F5344CB8AC3E}">
        <p14:creationId xmlns:p14="http://schemas.microsoft.com/office/powerpoint/2010/main" val="564194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DA187E5-3C6D-4CDF-9CA1-9BFDCED308F1}" type="datetimeFigureOut">
              <a:rPr kumimoji="1" lang="ja-JP" altLang="en-US" smtClean="0"/>
              <a:t>2019/7/30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4F46283-A106-42D5-BBF7-F37CD07A2C2D}" type="slidenum">
              <a:rPr kumimoji="1" lang="ja-JP" altLang="en-US" smtClean="0"/>
              <a:t>‹#›</a:t>
            </a:fld>
            <a:endParaRPr kumimoji="1" lang="ja-JP" altLang="en-US"/>
          </a:p>
        </p:txBody>
      </p:sp>
    </p:spTree>
    <p:extLst>
      <p:ext uri="{BB962C8B-B14F-4D97-AF65-F5344CB8AC3E}">
        <p14:creationId xmlns:p14="http://schemas.microsoft.com/office/powerpoint/2010/main" val="2794513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DA187E5-3C6D-4CDF-9CA1-9BFDCED308F1}" type="datetimeFigureOut">
              <a:rPr kumimoji="1" lang="ja-JP" altLang="en-US" smtClean="0"/>
              <a:t>2019/7/30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4F46283-A106-42D5-BBF7-F37CD07A2C2D}" type="slidenum">
              <a:rPr kumimoji="1" lang="ja-JP" altLang="en-US" smtClean="0"/>
              <a:t>‹#›</a:t>
            </a:fld>
            <a:endParaRPr kumimoji="1" lang="ja-JP" altLang="en-US"/>
          </a:p>
        </p:txBody>
      </p:sp>
    </p:spTree>
    <p:extLst>
      <p:ext uri="{BB962C8B-B14F-4D97-AF65-F5344CB8AC3E}">
        <p14:creationId xmlns:p14="http://schemas.microsoft.com/office/powerpoint/2010/main" val="3676071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DA187E5-3C6D-4CDF-9CA1-9BFDCED308F1}" type="datetimeFigureOut">
              <a:rPr kumimoji="1" lang="ja-JP" altLang="en-US" smtClean="0"/>
              <a:t>2019/7/30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4F46283-A106-42D5-BBF7-F37CD07A2C2D}" type="slidenum">
              <a:rPr kumimoji="1" lang="ja-JP" altLang="en-US" smtClean="0"/>
              <a:t>‹#›</a:t>
            </a:fld>
            <a:endParaRPr kumimoji="1" lang="ja-JP" altLang="en-US"/>
          </a:p>
        </p:txBody>
      </p:sp>
    </p:spTree>
    <p:extLst>
      <p:ext uri="{BB962C8B-B14F-4D97-AF65-F5344CB8AC3E}">
        <p14:creationId xmlns:p14="http://schemas.microsoft.com/office/powerpoint/2010/main" val="1197763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DA187E5-3C6D-4CDF-9CA1-9BFDCED308F1}" type="datetimeFigureOut">
              <a:rPr kumimoji="1" lang="ja-JP" altLang="en-US" smtClean="0"/>
              <a:t>2019/7/30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4F46283-A106-42D5-BBF7-F37CD07A2C2D}" type="slidenum">
              <a:rPr kumimoji="1" lang="ja-JP" altLang="en-US" smtClean="0"/>
              <a:t>‹#›</a:t>
            </a:fld>
            <a:endParaRPr kumimoji="1" lang="ja-JP" altLang="en-US"/>
          </a:p>
        </p:txBody>
      </p:sp>
    </p:spTree>
    <p:extLst>
      <p:ext uri="{BB962C8B-B14F-4D97-AF65-F5344CB8AC3E}">
        <p14:creationId xmlns:p14="http://schemas.microsoft.com/office/powerpoint/2010/main" val="763543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A187E5-3C6D-4CDF-9CA1-9BFDCED308F1}" type="datetimeFigureOut">
              <a:rPr kumimoji="1" lang="ja-JP" altLang="en-US" smtClean="0"/>
              <a:t>2019/7/30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4F46283-A106-42D5-BBF7-F37CD07A2C2D}" type="slidenum">
              <a:rPr kumimoji="1" lang="ja-JP" altLang="en-US" smtClean="0"/>
              <a:t>‹#›</a:t>
            </a:fld>
            <a:endParaRPr kumimoji="1" lang="ja-JP" altLang="en-US"/>
          </a:p>
        </p:txBody>
      </p:sp>
    </p:spTree>
    <p:extLst>
      <p:ext uri="{BB962C8B-B14F-4D97-AF65-F5344CB8AC3E}">
        <p14:creationId xmlns:p14="http://schemas.microsoft.com/office/powerpoint/2010/main" val="1250351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DA187E5-3C6D-4CDF-9CA1-9BFDCED308F1}" type="datetimeFigureOut">
              <a:rPr kumimoji="1" lang="ja-JP" altLang="en-US" smtClean="0"/>
              <a:t>2019/7/30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4F46283-A106-42D5-BBF7-F37CD07A2C2D}" type="slidenum">
              <a:rPr kumimoji="1" lang="ja-JP" altLang="en-US" smtClean="0"/>
              <a:t>‹#›</a:t>
            </a:fld>
            <a:endParaRPr kumimoji="1" lang="ja-JP" altLang="en-US"/>
          </a:p>
        </p:txBody>
      </p:sp>
    </p:spTree>
    <p:extLst>
      <p:ext uri="{BB962C8B-B14F-4D97-AF65-F5344CB8AC3E}">
        <p14:creationId xmlns:p14="http://schemas.microsoft.com/office/powerpoint/2010/main" val="60838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DA187E5-3C6D-4CDF-9CA1-9BFDCED308F1}" type="datetimeFigureOut">
              <a:rPr kumimoji="1" lang="ja-JP" altLang="en-US" smtClean="0"/>
              <a:t>2019/7/30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4F46283-A106-42D5-BBF7-F37CD07A2C2D}" type="slidenum">
              <a:rPr kumimoji="1" lang="ja-JP" altLang="en-US" smtClean="0"/>
              <a:t>‹#›</a:t>
            </a:fld>
            <a:endParaRPr kumimoji="1" lang="ja-JP" altLang="en-US"/>
          </a:p>
        </p:txBody>
      </p:sp>
    </p:spTree>
    <p:extLst>
      <p:ext uri="{BB962C8B-B14F-4D97-AF65-F5344CB8AC3E}">
        <p14:creationId xmlns:p14="http://schemas.microsoft.com/office/powerpoint/2010/main" val="389186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A187E5-3C6D-4CDF-9CA1-9BFDCED308F1}" type="datetimeFigureOut">
              <a:rPr kumimoji="1" lang="ja-JP" altLang="en-US" smtClean="0"/>
              <a:t>2019/7/30</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F46283-A106-42D5-BBF7-F37CD07A2C2D}" type="slidenum">
              <a:rPr kumimoji="1" lang="ja-JP" altLang="en-US" smtClean="0"/>
              <a:t>‹#›</a:t>
            </a:fld>
            <a:endParaRPr kumimoji="1" lang="ja-JP" altLang="en-US"/>
          </a:p>
        </p:txBody>
      </p:sp>
    </p:spTree>
    <p:extLst>
      <p:ext uri="{BB962C8B-B14F-4D97-AF65-F5344CB8AC3E}">
        <p14:creationId xmlns:p14="http://schemas.microsoft.com/office/powerpoint/2010/main" val="36622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0" y="0"/>
            <a:ext cx="12192000" cy="6912000"/>
          </a:xfrm>
          <a:prstGeom prst="rect">
            <a:avLst/>
          </a:prstGeom>
          <a:noFill/>
        </p:spPr>
        <p:txBody>
          <a:bodyPr wrap="square" numCol="3" spcCol="72000" rtlCol="0">
            <a:spAutoFit/>
          </a:bodyPr>
          <a:lstStyle/>
          <a:p>
            <a:r>
              <a:rPr lang="ja-JP" altLang="en-US" sz="800" dirty="0">
                <a:solidFill>
                  <a:srgbClr val="FF0000"/>
                </a:solidFill>
              </a:rPr>
              <a:t>■赤十字救急法救急員とは</a:t>
            </a:r>
          </a:p>
          <a:p>
            <a:r>
              <a:rPr lang="ja-JP" altLang="en-US" sz="800" dirty="0">
                <a:solidFill>
                  <a:srgbClr val="FF0000"/>
                </a:solidFill>
              </a:rPr>
              <a:t>赤十字の使命を理解し、事故の防止に努めるとともに、けが人や急病人（傷病者）に対して赤十字救急法を実践する知識と技術を有していることを日本赤十字社が認定した人に与える資格</a:t>
            </a:r>
          </a:p>
          <a:p>
            <a:endParaRPr lang="ja-JP" altLang="en-US" sz="800" dirty="0">
              <a:solidFill>
                <a:srgbClr val="FF0000"/>
              </a:solidFill>
            </a:endParaRPr>
          </a:p>
          <a:p>
            <a:r>
              <a:rPr lang="ja-JP" altLang="en-US" sz="800" dirty="0">
                <a:solidFill>
                  <a:srgbClr val="FF0000"/>
                </a:solidFill>
              </a:rPr>
              <a:t>赤十字救急法救急員に求められる能力</a:t>
            </a:r>
          </a:p>
          <a:p>
            <a:r>
              <a:rPr lang="ja-JP" altLang="en-US" sz="800" dirty="0">
                <a:solidFill>
                  <a:srgbClr val="FF0000"/>
                </a:solidFill>
              </a:rPr>
              <a:t>（１）正しい観察と判断を行える能力　２つ</a:t>
            </a:r>
          </a:p>
          <a:p>
            <a:pPr lvl="1"/>
            <a:r>
              <a:rPr lang="ja-JP" altLang="en-US" sz="800" dirty="0">
                <a:solidFill>
                  <a:srgbClr val="FF0000"/>
                </a:solidFill>
              </a:rPr>
              <a:t>①周囲の観察と二次事故（災害）防止のための判断</a:t>
            </a:r>
          </a:p>
          <a:p>
            <a:pPr lvl="1"/>
            <a:r>
              <a:rPr lang="ja-JP" altLang="en-US" sz="800" dirty="0">
                <a:solidFill>
                  <a:srgbClr val="FF0000"/>
                </a:solidFill>
              </a:rPr>
              <a:t>②傷病者の観察と傷病にあわせた手当の判断</a:t>
            </a:r>
          </a:p>
          <a:p>
            <a:r>
              <a:rPr lang="ja-JP" altLang="en-US" sz="800" dirty="0">
                <a:solidFill>
                  <a:srgbClr val="FF0000"/>
                </a:solidFill>
              </a:rPr>
              <a:t>医師の診療を必要とする緊急性の高さ４つの段階</a:t>
            </a:r>
          </a:p>
          <a:p>
            <a:pPr lvl="1"/>
            <a:r>
              <a:rPr lang="ja-JP" altLang="en-US" sz="800" dirty="0">
                <a:solidFill>
                  <a:srgbClr val="FF0000"/>
                </a:solidFill>
              </a:rPr>
              <a:t>・直ちに１１９番通報</a:t>
            </a:r>
          </a:p>
          <a:p>
            <a:pPr lvl="1"/>
            <a:r>
              <a:rPr lang="ja-JP" altLang="en-US" sz="800" dirty="0">
                <a:solidFill>
                  <a:srgbClr val="FF0000"/>
                </a:solidFill>
              </a:rPr>
              <a:t>・急いで医療機関に搬送</a:t>
            </a:r>
          </a:p>
          <a:p>
            <a:pPr lvl="1"/>
            <a:r>
              <a:rPr lang="ja-JP" altLang="en-US" sz="800" dirty="0">
                <a:solidFill>
                  <a:srgbClr val="FF0000"/>
                </a:solidFill>
              </a:rPr>
              <a:t>・できるだけ早く医師の診察を受けさせる</a:t>
            </a:r>
          </a:p>
          <a:p>
            <a:pPr lvl="1"/>
            <a:r>
              <a:rPr lang="ja-JP" altLang="en-US" sz="800" dirty="0">
                <a:solidFill>
                  <a:srgbClr val="FF0000"/>
                </a:solidFill>
              </a:rPr>
              <a:t>・必ず医師の診断を受けさせる</a:t>
            </a:r>
          </a:p>
          <a:p>
            <a:r>
              <a:rPr lang="ja-JP" altLang="en-US" sz="800" dirty="0">
                <a:solidFill>
                  <a:srgbClr val="FF0000"/>
                </a:solidFill>
              </a:rPr>
              <a:t>（２）リーダーシップ</a:t>
            </a:r>
          </a:p>
          <a:p>
            <a:endParaRPr lang="ja-JP" altLang="en-US" sz="800" dirty="0">
              <a:solidFill>
                <a:srgbClr val="FF0000"/>
              </a:solidFill>
            </a:endParaRPr>
          </a:p>
          <a:p>
            <a:r>
              <a:rPr lang="ja-JP" altLang="en-US" sz="800" dirty="0">
                <a:solidFill>
                  <a:srgbClr val="FF0000"/>
                </a:solidFill>
              </a:rPr>
              <a:t>■心臓発作</a:t>
            </a:r>
          </a:p>
          <a:p>
            <a:r>
              <a:rPr lang="ja-JP" altLang="en-US" sz="800" dirty="0">
                <a:solidFill>
                  <a:srgbClr val="FF0000"/>
                </a:solidFill>
              </a:rPr>
              <a:t>（症状）</a:t>
            </a:r>
          </a:p>
          <a:p>
            <a:pPr lvl="1"/>
            <a:r>
              <a:rPr lang="ja-JP" altLang="en-US" sz="800" dirty="0">
                <a:solidFill>
                  <a:srgbClr val="FF0000"/>
                </a:solidFill>
              </a:rPr>
              <a:t>・痛みが、胸または胃の上の方から始まり、時には頸の左側、左肩、左腕にかけて広がる</a:t>
            </a:r>
          </a:p>
          <a:p>
            <a:pPr lvl="1"/>
            <a:r>
              <a:rPr lang="ja-JP" altLang="en-US" sz="800" dirty="0">
                <a:solidFill>
                  <a:srgbClr val="FF0000"/>
                </a:solidFill>
              </a:rPr>
              <a:t>・顔色が蒼白になり、唇、皮膚、爪の色も青黒くなり（チアノーゼ）、冷や汗をかく</a:t>
            </a:r>
          </a:p>
          <a:p>
            <a:pPr lvl="1"/>
            <a:r>
              <a:rPr lang="ja-JP" altLang="en-US" sz="800" dirty="0">
                <a:solidFill>
                  <a:srgbClr val="FF0000"/>
                </a:solidFill>
              </a:rPr>
              <a:t>・胸を押さえてうずくまるか、ばたっと倒れる</a:t>
            </a:r>
          </a:p>
          <a:p>
            <a:r>
              <a:rPr lang="ja-JP" altLang="en-US" sz="800" dirty="0">
                <a:solidFill>
                  <a:srgbClr val="FF0000"/>
                </a:solidFill>
              </a:rPr>
              <a:t>（手当）</a:t>
            </a:r>
          </a:p>
          <a:p>
            <a:pPr lvl="1"/>
            <a:r>
              <a:rPr lang="ja-JP" altLang="en-US" sz="800" dirty="0">
                <a:solidFill>
                  <a:srgbClr val="FF0000"/>
                </a:solidFill>
              </a:rPr>
              <a:t>・ただちに１１９番通報</a:t>
            </a:r>
            <a:endParaRPr lang="en-US" altLang="ja-JP" sz="800" dirty="0">
              <a:solidFill>
                <a:srgbClr val="FF0000"/>
              </a:solidFill>
            </a:endParaRPr>
          </a:p>
          <a:p>
            <a:pPr lvl="1"/>
            <a:r>
              <a:rPr lang="ja-JP" altLang="en-US" sz="800" dirty="0">
                <a:solidFill>
                  <a:srgbClr val="FF0000"/>
                </a:solidFill>
              </a:rPr>
              <a:t>・意識があるときには、座った姿勢をとらせて深呼吸させる</a:t>
            </a:r>
          </a:p>
          <a:p>
            <a:pPr lvl="1"/>
            <a:r>
              <a:rPr lang="ja-JP" altLang="en-US" sz="800" dirty="0">
                <a:solidFill>
                  <a:srgbClr val="FF0000"/>
                </a:solidFill>
              </a:rPr>
              <a:t>・傷病者が医師から服用を指示された薬を持ち、それを自分で服用できないときは介助</a:t>
            </a:r>
          </a:p>
          <a:p>
            <a:pPr lvl="1"/>
            <a:r>
              <a:rPr lang="ja-JP" altLang="en-US" sz="800" dirty="0">
                <a:solidFill>
                  <a:srgbClr val="FF0000"/>
                </a:solidFill>
              </a:rPr>
              <a:t>・原則として飲食物は与えない</a:t>
            </a:r>
          </a:p>
          <a:p>
            <a:pPr lvl="1"/>
            <a:r>
              <a:rPr lang="ja-JP" altLang="en-US" sz="800" dirty="0">
                <a:solidFill>
                  <a:srgbClr val="FF0000"/>
                </a:solidFill>
              </a:rPr>
              <a:t>・全身を保温し観察を続ける</a:t>
            </a:r>
          </a:p>
          <a:p>
            <a:endParaRPr lang="ja-JP" altLang="en-US" sz="800" dirty="0">
              <a:solidFill>
                <a:srgbClr val="FF0000"/>
              </a:solidFill>
            </a:endParaRPr>
          </a:p>
          <a:p>
            <a:r>
              <a:rPr lang="ja-JP" altLang="en-US" sz="800" dirty="0">
                <a:solidFill>
                  <a:srgbClr val="FF0000"/>
                </a:solidFill>
              </a:rPr>
              <a:t>■脳卒中</a:t>
            </a:r>
          </a:p>
          <a:p>
            <a:r>
              <a:rPr lang="ja-JP" altLang="en-US" sz="800" dirty="0">
                <a:solidFill>
                  <a:srgbClr val="FF0000"/>
                </a:solidFill>
              </a:rPr>
              <a:t>（症状）</a:t>
            </a:r>
          </a:p>
          <a:p>
            <a:pPr lvl="1"/>
            <a:r>
              <a:rPr lang="ja-JP" altLang="en-US" sz="800" dirty="0">
                <a:solidFill>
                  <a:srgbClr val="FF0000"/>
                </a:solidFill>
              </a:rPr>
              <a:t>・突然のしびれや脱力</a:t>
            </a:r>
          </a:p>
          <a:p>
            <a:pPr lvl="1"/>
            <a:r>
              <a:rPr lang="ja-JP" altLang="en-US" sz="800" dirty="0">
                <a:solidFill>
                  <a:srgbClr val="FF0000"/>
                </a:solidFill>
              </a:rPr>
              <a:t>・突然の混乱、会話不能</a:t>
            </a:r>
          </a:p>
          <a:p>
            <a:pPr lvl="1"/>
            <a:r>
              <a:rPr lang="ja-JP" altLang="en-US" sz="800" dirty="0">
                <a:solidFill>
                  <a:srgbClr val="FF0000"/>
                </a:solidFill>
              </a:rPr>
              <a:t>・突然の歩行困難、めまい、平衡失調</a:t>
            </a:r>
          </a:p>
          <a:p>
            <a:pPr lvl="1"/>
            <a:r>
              <a:rPr lang="ja-JP" altLang="en-US" sz="800" dirty="0">
                <a:solidFill>
                  <a:srgbClr val="FF0000"/>
                </a:solidFill>
              </a:rPr>
              <a:t>・突然の激しい頭痛</a:t>
            </a:r>
          </a:p>
          <a:p>
            <a:endParaRPr lang="ja-JP" altLang="en-US" sz="800" dirty="0">
              <a:solidFill>
                <a:srgbClr val="FF0000"/>
              </a:solidFill>
            </a:endParaRPr>
          </a:p>
          <a:p>
            <a:r>
              <a:rPr lang="ja-JP" altLang="en-US" sz="800" dirty="0">
                <a:solidFill>
                  <a:srgbClr val="FF0000"/>
                </a:solidFill>
              </a:rPr>
              <a:t>■呼吸困難</a:t>
            </a:r>
          </a:p>
          <a:p>
            <a:r>
              <a:rPr lang="ja-JP" altLang="en-US" sz="800" dirty="0">
                <a:solidFill>
                  <a:srgbClr val="FF0000"/>
                </a:solidFill>
              </a:rPr>
              <a:t>予兆が無く急に呼吸困難と胸の痛みが起きたときは、気胸である恐れ</a:t>
            </a:r>
          </a:p>
          <a:p>
            <a:endParaRPr lang="ja-JP" altLang="en-US" sz="800" dirty="0">
              <a:solidFill>
                <a:srgbClr val="FF0000"/>
              </a:solidFill>
            </a:endParaRPr>
          </a:p>
          <a:p>
            <a:r>
              <a:rPr lang="ja-JP" altLang="en-US" sz="800" dirty="0">
                <a:solidFill>
                  <a:srgbClr val="FF0000"/>
                </a:solidFill>
              </a:rPr>
              <a:t>■熱中症</a:t>
            </a:r>
          </a:p>
          <a:p>
            <a:r>
              <a:rPr lang="ja-JP" altLang="en-US" sz="800" dirty="0">
                <a:solidFill>
                  <a:srgbClr val="FF0000"/>
                </a:solidFill>
              </a:rPr>
              <a:t>高温、多湿、風が弱い、輻射熱があるなどの環境では、体から外気への熱放散が減少し、汗の蒸発も不十分となり、体内の水分や塩分のバランスが崩れるなど体温や体液の調整機能が破綻する。</a:t>
            </a:r>
          </a:p>
          <a:p>
            <a:r>
              <a:rPr lang="ja-JP" altLang="en-US" sz="800" dirty="0">
                <a:solidFill>
                  <a:srgbClr val="FF0000"/>
                </a:solidFill>
              </a:rPr>
              <a:t>このことが原因で起きる障害を熱中症という。死に至る危険性のある病態だが、予防の方法を知っていれば防ぐことがでる</a:t>
            </a:r>
          </a:p>
          <a:p>
            <a:endParaRPr lang="ja-JP" altLang="en-US" sz="800" dirty="0">
              <a:solidFill>
                <a:srgbClr val="FF0000"/>
              </a:solidFill>
            </a:endParaRPr>
          </a:p>
          <a:p>
            <a:r>
              <a:rPr lang="ja-JP" altLang="en-US" sz="800" dirty="0">
                <a:solidFill>
                  <a:srgbClr val="FF0000"/>
                </a:solidFill>
              </a:rPr>
              <a:t>（症状）</a:t>
            </a:r>
          </a:p>
          <a:p>
            <a:pPr lvl="1"/>
            <a:r>
              <a:rPr lang="ja-JP" altLang="en-US" sz="800" dirty="0">
                <a:solidFill>
                  <a:srgbClr val="FF0000"/>
                </a:solidFill>
              </a:rPr>
              <a:t>「熱痙攣」「熱失神」「熱疲労」の３種類　けいれん★</a:t>
            </a:r>
          </a:p>
          <a:p>
            <a:r>
              <a:rPr lang="ja-JP" altLang="en-US" sz="800" dirty="0">
                <a:solidFill>
                  <a:srgbClr val="FF0000"/>
                </a:solidFill>
              </a:rPr>
              <a:t>（手当）</a:t>
            </a:r>
          </a:p>
          <a:p>
            <a:pPr lvl="1"/>
            <a:r>
              <a:rPr lang="ja-JP" altLang="en-US" sz="800" dirty="0">
                <a:solidFill>
                  <a:srgbClr val="FF0000"/>
                </a:solidFill>
              </a:rPr>
              <a:t>・できるだけ早く風通しが良い日陰や、冷房が効いている室内などに待避させる</a:t>
            </a:r>
          </a:p>
          <a:p>
            <a:pPr lvl="1"/>
            <a:r>
              <a:rPr lang="ja-JP" altLang="en-US" sz="800" dirty="0">
                <a:solidFill>
                  <a:srgbClr val="FF0000"/>
                </a:solidFill>
              </a:rPr>
              <a:t>・本人が楽な体位にするが、顔面が蒼白で脈が弱い場合は、足を高くした体位に</a:t>
            </a:r>
          </a:p>
          <a:p>
            <a:pPr lvl="1"/>
            <a:r>
              <a:rPr lang="ja-JP" altLang="en-US" sz="800" dirty="0">
                <a:solidFill>
                  <a:srgbClr val="FF0000"/>
                </a:solidFill>
              </a:rPr>
              <a:t>・意識があり、吐き気や嘔吐がなければ、水分補給をさせる。スポーツ飲料か薄い食塩水など</a:t>
            </a:r>
          </a:p>
          <a:p>
            <a:endParaRPr lang="ja-JP" altLang="en-US" sz="800" dirty="0">
              <a:solidFill>
                <a:srgbClr val="FF0000"/>
              </a:solidFill>
            </a:endParaRPr>
          </a:p>
          <a:p>
            <a:r>
              <a:rPr lang="ja-JP" altLang="en-US" sz="800" dirty="0">
                <a:solidFill>
                  <a:srgbClr val="FF0000"/>
                </a:solidFill>
              </a:rPr>
              <a:t>■食中毒</a:t>
            </a:r>
          </a:p>
          <a:p>
            <a:r>
              <a:rPr lang="ja-JP" altLang="en-US" sz="800" dirty="0">
                <a:solidFill>
                  <a:srgbClr val="FF0000"/>
                </a:solidFill>
              </a:rPr>
              <a:t>（症状）</a:t>
            </a:r>
          </a:p>
          <a:p>
            <a:pPr lvl="1"/>
            <a:r>
              <a:rPr lang="ja-JP" altLang="en-US" sz="800" dirty="0">
                <a:solidFill>
                  <a:srgbClr val="FF0000"/>
                </a:solidFill>
              </a:rPr>
              <a:t>・腹痛、嘔吐、下痢で始まり熱が出る</a:t>
            </a:r>
          </a:p>
          <a:p>
            <a:pPr lvl="1"/>
            <a:r>
              <a:rPr lang="ja-JP" altLang="en-US" sz="800" dirty="0">
                <a:solidFill>
                  <a:srgbClr val="FF0000"/>
                </a:solidFill>
              </a:rPr>
              <a:t>・ボツリヌス菌中毒では、眼球・喉、食道の筋肉麻痺などの神経系の症状として、物が２つに見えたり、飲み込むことや、呼吸ができなくなったりする</a:t>
            </a:r>
          </a:p>
          <a:p>
            <a:endParaRPr lang="ja-JP" altLang="en-US" sz="800" dirty="0">
              <a:solidFill>
                <a:srgbClr val="FF0000"/>
              </a:solidFill>
            </a:endParaRPr>
          </a:p>
          <a:p>
            <a:r>
              <a:rPr lang="ja-JP" altLang="en-US" sz="800" dirty="0">
                <a:solidFill>
                  <a:srgbClr val="FF0000"/>
                </a:solidFill>
              </a:rPr>
              <a:t>■きず</a:t>
            </a:r>
          </a:p>
          <a:p>
            <a:r>
              <a:rPr lang="ja-JP" altLang="en-US" sz="800" dirty="0" err="1">
                <a:solidFill>
                  <a:srgbClr val="FF0000"/>
                </a:solidFill>
              </a:rPr>
              <a:t>きずの</a:t>
            </a:r>
            <a:r>
              <a:rPr lang="ja-JP" altLang="en-US" sz="800" dirty="0">
                <a:solidFill>
                  <a:srgbClr val="FF0000"/>
                </a:solidFill>
              </a:rPr>
              <a:t>危険性３つ</a:t>
            </a:r>
          </a:p>
          <a:p>
            <a:pPr lvl="1"/>
            <a:r>
              <a:rPr lang="ja-JP" altLang="en-US" sz="800" dirty="0">
                <a:solidFill>
                  <a:srgbClr val="FF0000"/>
                </a:solidFill>
              </a:rPr>
              <a:t>・出血、痛み（疼痛）、細菌感染（化膿）の危険性</a:t>
            </a:r>
          </a:p>
          <a:p>
            <a:r>
              <a:rPr lang="en-US" altLang="ja-JP" sz="800" dirty="0">
                <a:solidFill>
                  <a:srgbClr val="FF0000"/>
                </a:solidFill>
              </a:rPr>
              <a:t>※</a:t>
            </a:r>
          </a:p>
          <a:p>
            <a:r>
              <a:rPr lang="ja-JP" altLang="en-US" sz="800" dirty="0">
                <a:solidFill>
                  <a:srgbClr val="FF0000"/>
                </a:solidFill>
              </a:rPr>
              <a:t>開放性の</a:t>
            </a:r>
            <a:r>
              <a:rPr lang="ja-JP" altLang="en-US" sz="800" dirty="0" err="1">
                <a:solidFill>
                  <a:srgbClr val="FF0000"/>
                </a:solidFill>
              </a:rPr>
              <a:t>きずは</a:t>
            </a:r>
            <a:r>
              <a:rPr lang="ja-JP" altLang="en-US" sz="800" dirty="0">
                <a:solidFill>
                  <a:srgbClr val="FF0000"/>
                </a:solidFill>
              </a:rPr>
              <a:t>、切り傷、刺し傷、すり傷</a:t>
            </a:r>
            <a:r>
              <a:rPr lang="ja-JP" altLang="en-US" sz="800" dirty="0" err="1">
                <a:solidFill>
                  <a:srgbClr val="FF0000"/>
                </a:solidFill>
              </a:rPr>
              <a:t>まど</a:t>
            </a:r>
            <a:endParaRPr lang="ja-JP" altLang="en-US" sz="800" dirty="0">
              <a:solidFill>
                <a:srgbClr val="FF0000"/>
              </a:solidFill>
            </a:endParaRPr>
          </a:p>
          <a:p>
            <a:r>
              <a:rPr lang="ja-JP" altLang="en-US" sz="800" dirty="0">
                <a:solidFill>
                  <a:srgbClr val="FF0000"/>
                </a:solidFill>
              </a:rPr>
              <a:t>非開放性の</a:t>
            </a:r>
            <a:r>
              <a:rPr lang="ja-JP" altLang="en-US" sz="800" dirty="0" err="1">
                <a:solidFill>
                  <a:srgbClr val="FF0000"/>
                </a:solidFill>
              </a:rPr>
              <a:t>きずは</a:t>
            </a:r>
            <a:r>
              <a:rPr lang="ja-JP" altLang="en-US" sz="800" dirty="0">
                <a:solidFill>
                  <a:srgbClr val="FF0000"/>
                </a:solidFill>
              </a:rPr>
              <a:t>、軽度の熱傷、打撲、捻挫、骨折、凍傷など</a:t>
            </a:r>
          </a:p>
          <a:p>
            <a:endParaRPr lang="ja-JP" altLang="en-US" sz="800" dirty="0">
              <a:solidFill>
                <a:srgbClr val="FF0000"/>
              </a:solidFill>
            </a:endParaRPr>
          </a:p>
          <a:p>
            <a:r>
              <a:rPr lang="ja-JP" altLang="en-US" sz="800" dirty="0">
                <a:solidFill>
                  <a:srgbClr val="FF0000"/>
                </a:solidFill>
              </a:rPr>
              <a:t>■骨折</a:t>
            </a:r>
          </a:p>
          <a:p>
            <a:r>
              <a:rPr lang="ja-JP" altLang="en-US" sz="800" dirty="0">
                <a:solidFill>
                  <a:srgbClr val="FF0000"/>
                </a:solidFill>
              </a:rPr>
              <a:t>・骨折には、非開放骨折と開放骨折とがあり、骨が完全に折れている完全骨折と、ひびが入っている程度の不完全骨折に分けることができる</a:t>
            </a:r>
          </a:p>
          <a:p>
            <a:r>
              <a:rPr lang="ja-JP" altLang="en-US" sz="800" dirty="0">
                <a:solidFill>
                  <a:srgbClr val="FF0000"/>
                </a:solidFill>
              </a:rPr>
              <a:t>・少しでも骨折が疑われるときには骨折の手当てを行う</a:t>
            </a:r>
          </a:p>
          <a:p>
            <a:r>
              <a:rPr lang="ja-JP" altLang="en-US" sz="800" dirty="0">
                <a:solidFill>
                  <a:srgbClr val="FF0000"/>
                </a:solidFill>
              </a:rPr>
              <a:t>（２）骨折の観察</a:t>
            </a:r>
          </a:p>
          <a:p>
            <a:r>
              <a:rPr lang="ja-JP" altLang="en-US" sz="800" dirty="0">
                <a:solidFill>
                  <a:srgbClr val="FF0000"/>
                </a:solidFill>
              </a:rPr>
              <a:t>骨折の症状は４つ</a:t>
            </a:r>
          </a:p>
          <a:p>
            <a:pPr lvl="1"/>
            <a:r>
              <a:rPr lang="ja-JP" altLang="en-US" sz="800" dirty="0">
                <a:solidFill>
                  <a:srgbClr val="FF0000"/>
                </a:solidFill>
              </a:rPr>
              <a:t>「腫れ」、「変形」、「皮膚の変色」、「その部分に触った場合の激痛」</a:t>
            </a:r>
          </a:p>
          <a:p>
            <a:endParaRPr lang="ja-JP" altLang="en-US" sz="800" dirty="0">
              <a:solidFill>
                <a:srgbClr val="FF0000"/>
              </a:solidFill>
            </a:endParaRPr>
          </a:p>
          <a:p>
            <a:r>
              <a:rPr lang="ja-JP" altLang="en-US" sz="800" dirty="0">
                <a:solidFill>
                  <a:srgbClr val="FF0000"/>
                </a:solidFill>
              </a:rPr>
              <a:t>非開放骨折の（手当）</a:t>
            </a:r>
          </a:p>
          <a:p>
            <a:pPr lvl="1"/>
            <a:r>
              <a:rPr lang="ja-JP" altLang="en-US" sz="800" dirty="0">
                <a:solidFill>
                  <a:srgbClr val="FF0000"/>
                </a:solidFill>
              </a:rPr>
              <a:t>・全身及び患部を安静に</a:t>
            </a:r>
          </a:p>
          <a:p>
            <a:pPr lvl="1"/>
            <a:r>
              <a:rPr lang="ja-JP" altLang="en-US" sz="800" dirty="0">
                <a:solidFill>
                  <a:srgbClr val="FF0000"/>
                </a:solidFill>
              </a:rPr>
              <a:t>・患部を固定</a:t>
            </a:r>
          </a:p>
          <a:p>
            <a:pPr lvl="1"/>
            <a:r>
              <a:rPr lang="ja-JP" altLang="en-US" sz="800" dirty="0">
                <a:solidFill>
                  <a:srgbClr val="FF0000"/>
                </a:solidFill>
              </a:rPr>
              <a:t>・骨折部が屈曲している場合、無理に正常位に戻そうとすると、鋭利な骨折端が神経、血管などをきずつける恐れがあるので、そのままの状態で固定</a:t>
            </a:r>
          </a:p>
          <a:p>
            <a:pPr lvl="1"/>
            <a:r>
              <a:rPr lang="ja-JP" altLang="en-US" sz="800" dirty="0">
                <a:solidFill>
                  <a:srgbClr val="FF0000"/>
                </a:solidFill>
              </a:rPr>
              <a:t>・固定後は、傷病者の最も楽な体位。腫れを防ぐために、できれば患部を高くする</a:t>
            </a:r>
          </a:p>
          <a:p>
            <a:pPr lvl="1"/>
            <a:r>
              <a:rPr lang="ja-JP" altLang="en-US" sz="800" dirty="0">
                <a:solidFill>
                  <a:srgbClr val="FF0000"/>
                </a:solidFill>
              </a:rPr>
              <a:t>・全身を毛布などで包み、保温</a:t>
            </a:r>
          </a:p>
          <a:p>
            <a:endParaRPr lang="ja-JP" altLang="en-US" sz="800" dirty="0">
              <a:solidFill>
                <a:srgbClr val="FF0000"/>
              </a:solidFill>
            </a:endParaRPr>
          </a:p>
          <a:p>
            <a:r>
              <a:rPr lang="ja-JP" altLang="en-US" sz="800" dirty="0">
                <a:solidFill>
                  <a:srgbClr val="FF0000"/>
                </a:solidFill>
              </a:rPr>
              <a:t>■高温による障害（熱傷）</a:t>
            </a:r>
          </a:p>
          <a:p>
            <a:r>
              <a:rPr lang="ja-JP" altLang="en-US" sz="800" dirty="0">
                <a:solidFill>
                  <a:srgbClr val="FF0000"/>
                </a:solidFill>
              </a:rPr>
              <a:t>（対処法）★★★記述式</a:t>
            </a:r>
          </a:p>
          <a:p>
            <a:pPr lvl="1"/>
            <a:r>
              <a:rPr lang="ja-JP" altLang="en-US" sz="800" dirty="0">
                <a:solidFill>
                  <a:srgbClr val="FF0000"/>
                </a:solidFill>
              </a:rPr>
              <a:t>・冷たい水や水道水で痛みが取れるまで冷やす。</a:t>
            </a:r>
          </a:p>
          <a:p>
            <a:pPr lvl="1"/>
            <a:r>
              <a:rPr lang="ja-JP" altLang="en-US" sz="800" dirty="0">
                <a:solidFill>
                  <a:srgbClr val="FF0000"/>
                </a:solidFill>
              </a:rPr>
              <a:t>・直接患部に当てない</a:t>
            </a:r>
          </a:p>
          <a:p>
            <a:pPr lvl="1"/>
            <a:r>
              <a:rPr lang="ja-JP" altLang="en-US" sz="800" dirty="0">
                <a:solidFill>
                  <a:srgbClr val="FF0000"/>
                </a:solidFill>
              </a:rPr>
              <a:t>・水疱（水ぶくれ）は潰さず、消毒した布か洗濯した布で覆い、その上から冷やす。</a:t>
            </a:r>
          </a:p>
          <a:p>
            <a:pPr lvl="1"/>
            <a:r>
              <a:rPr lang="ja-JP" altLang="en-US" sz="800" dirty="0">
                <a:solidFill>
                  <a:srgbClr val="FF0000"/>
                </a:solidFill>
              </a:rPr>
              <a:t>・１０分以上広範囲に冷却することは避ける</a:t>
            </a:r>
          </a:p>
          <a:p>
            <a:pPr lvl="1"/>
            <a:r>
              <a:rPr lang="en-US" altLang="ja-JP" sz="800" dirty="0">
                <a:solidFill>
                  <a:srgbClr val="FF0000"/>
                </a:solidFill>
              </a:rPr>
              <a:t>※</a:t>
            </a:r>
            <a:r>
              <a:rPr lang="ja-JP" altLang="en-US" sz="800" dirty="0">
                <a:solidFill>
                  <a:srgbClr val="FF0000"/>
                </a:solidFill>
              </a:rPr>
              <a:t>手足の熱傷は患部を高くする。</a:t>
            </a:r>
          </a:p>
          <a:p>
            <a:pPr lvl="1"/>
            <a:r>
              <a:rPr lang="en-US" altLang="ja-JP" sz="800" dirty="0">
                <a:solidFill>
                  <a:srgbClr val="FF0000"/>
                </a:solidFill>
              </a:rPr>
              <a:t>※</a:t>
            </a:r>
            <a:r>
              <a:rPr lang="ja-JP" altLang="en-US" sz="800" dirty="0">
                <a:solidFill>
                  <a:srgbClr val="FF0000"/>
                </a:solidFill>
              </a:rPr>
              <a:t>薬は塗らない</a:t>
            </a:r>
          </a:p>
          <a:p>
            <a:endParaRPr lang="ja-JP" altLang="en-US" sz="800" dirty="0">
              <a:solidFill>
                <a:srgbClr val="FF0000"/>
              </a:solidFill>
            </a:endParaRPr>
          </a:p>
          <a:p>
            <a:r>
              <a:rPr lang="ja-JP" altLang="en-US" sz="800" dirty="0">
                <a:solidFill>
                  <a:srgbClr val="FF0000"/>
                </a:solidFill>
              </a:rPr>
              <a:t>■止血</a:t>
            </a:r>
          </a:p>
          <a:p>
            <a:r>
              <a:rPr lang="ja-JP" altLang="en-US" sz="800" dirty="0">
                <a:solidFill>
                  <a:srgbClr val="FF0000"/>
                </a:solidFill>
              </a:rPr>
              <a:t>・傷病者の血液に触れて感染を起こす危険性があるので、救助者はできる限りビニール手袋やビニール袋を使用して、感染予防に努める</a:t>
            </a:r>
          </a:p>
          <a:p>
            <a:r>
              <a:rPr lang="ja-JP" altLang="en-US" sz="800" dirty="0">
                <a:solidFill>
                  <a:srgbClr val="FF0000"/>
                </a:solidFill>
              </a:rPr>
              <a:t>・ガーゼなどが血液でひどく濡れてきて止血の効果が下がったときには、その上に新たなガーゼやハンカチなどを重ねて圧迫を続ける</a:t>
            </a:r>
          </a:p>
          <a:p>
            <a:endParaRPr lang="ja-JP" altLang="en-US" sz="800" dirty="0">
              <a:solidFill>
                <a:srgbClr val="FF0000"/>
              </a:solidFill>
            </a:endParaRPr>
          </a:p>
          <a:p>
            <a:r>
              <a:rPr lang="ja-JP" altLang="en-US" sz="800" dirty="0">
                <a:solidFill>
                  <a:srgbClr val="FF0000"/>
                </a:solidFill>
              </a:rPr>
              <a:t>■包帯</a:t>
            </a:r>
          </a:p>
          <a:p>
            <a:r>
              <a:rPr lang="ja-JP" altLang="en-US" sz="800" dirty="0">
                <a:solidFill>
                  <a:srgbClr val="FF0000"/>
                </a:solidFill>
              </a:rPr>
              <a:t>（１）保護ガーゼの効果</a:t>
            </a:r>
          </a:p>
          <a:p>
            <a:pPr lvl="1"/>
            <a:r>
              <a:rPr lang="ja-JP" altLang="en-US" sz="800" dirty="0">
                <a:solidFill>
                  <a:srgbClr val="FF0000"/>
                </a:solidFill>
              </a:rPr>
              <a:t>・圧迫による出血防止（止血）</a:t>
            </a:r>
          </a:p>
          <a:p>
            <a:pPr lvl="1"/>
            <a:r>
              <a:rPr lang="ja-JP" altLang="en-US" sz="800" dirty="0">
                <a:solidFill>
                  <a:srgbClr val="FF0000"/>
                </a:solidFill>
              </a:rPr>
              <a:t>・血液や分泌物の吸収</a:t>
            </a:r>
          </a:p>
          <a:p>
            <a:pPr lvl="1"/>
            <a:r>
              <a:rPr lang="ja-JP" altLang="en-US" sz="800" dirty="0">
                <a:solidFill>
                  <a:srgbClr val="FF0000"/>
                </a:solidFill>
              </a:rPr>
              <a:t>・</a:t>
            </a:r>
            <a:r>
              <a:rPr lang="ja-JP" altLang="en-US" sz="800" dirty="0" err="1">
                <a:solidFill>
                  <a:srgbClr val="FF0000"/>
                </a:solidFill>
              </a:rPr>
              <a:t>きずの</a:t>
            </a:r>
            <a:r>
              <a:rPr lang="ja-JP" altLang="en-US" sz="800" dirty="0">
                <a:solidFill>
                  <a:srgbClr val="FF0000"/>
                </a:solidFill>
              </a:rPr>
              <a:t>清潔保持（感染防止）</a:t>
            </a:r>
          </a:p>
          <a:p>
            <a:pPr lvl="1"/>
            <a:r>
              <a:rPr lang="ja-JP" altLang="en-US" sz="800" dirty="0">
                <a:solidFill>
                  <a:srgbClr val="FF0000"/>
                </a:solidFill>
              </a:rPr>
              <a:t>・</a:t>
            </a:r>
            <a:r>
              <a:rPr lang="ja-JP" altLang="en-US" sz="800" dirty="0" err="1">
                <a:solidFill>
                  <a:srgbClr val="FF0000"/>
                </a:solidFill>
              </a:rPr>
              <a:t>きずの</a:t>
            </a:r>
            <a:r>
              <a:rPr lang="ja-JP" altLang="en-US" sz="800" dirty="0">
                <a:solidFill>
                  <a:srgbClr val="FF0000"/>
                </a:solidFill>
              </a:rPr>
              <a:t>安静による苦痛の軽減</a:t>
            </a:r>
          </a:p>
          <a:p>
            <a:endParaRPr lang="ja-JP" altLang="en-US" sz="800" dirty="0">
              <a:solidFill>
                <a:srgbClr val="FF0000"/>
              </a:solidFill>
            </a:endParaRPr>
          </a:p>
          <a:p>
            <a:endParaRPr lang="en-US" altLang="ja-JP" sz="800" dirty="0">
              <a:solidFill>
                <a:srgbClr val="FF0000"/>
              </a:solidFill>
            </a:endParaRPr>
          </a:p>
          <a:p>
            <a:endParaRPr lang="en-US" altLang="ja-JP" sz="800" dirty="0">
              <a:solidFill>
                <a:srgbClr val="FF0000"/>
              </a:solidFill>
            </a:endParaRPr>
          </a:p>
          <a:p>
            <a:endParaRPr lang="en-US" altLang="ja-JP" sz="800" dirty="0">
              <a:solidFill>
                <a:srgbClr val="FF0000"/>
              </a:solidFill>
            </a:endParaRPr>
          </a:p>
          <a:p>
            <a:endParaRPr lang="en-US" altLang="ja-JP" sz="800" dirty="0">
              <a:solidFill>
                <a:srgbClr val="FF0000"/>
              </a:solidFill>
            </a:endParaRPr>
          </a:p>
          <a:p>
            <a:r>
              <a:rPr lang="ja-JP" altLang="en-US" sz="800" dirty="0">
                <a:solidFill>
                  <a:srgbClr val="FF0000"/>
                </a:solidFill>
              </a:rPr>
              <a:t>（２）包帯</a:t>
            </a:r>
          </a:p>
          <a:p>
            <a:r>
              <a:rPr lang="ja-JP" altLang="en-US" sz="800" dirty="0">
                <a:solidFill>
                  <a:srgbClr val="FF0000"/>
                </a:solidFill>
              </a:rPr>
              <a:t>包帯の目的</a:t>
            </a:r>
          </a:p>
          <a:p>
            <a:pPr lvl="1"/>
            <a:r>
              <a:rPr lang="ja-JP" altLang="en-US" sz="800" dirty="0">
                <a:solidFill>
                  <a:srgbClr val="FF0000"/>
                </a:solidFill>
              </a:rPr>
              <a:t>・</a:t>
            </a:r>
            <a:r>
              <a:rPr lang="ja-JP" altLang="en-US" sz="800" dirty="0" err="1">
                <a:solidFill>
                  <a:srgbClr val="FF0000"/>
                </a:solidFill>
              </a:rPr>
              <a:t>きずに</a:t>
            </a:r>
            <a:r>
              <a:rPr lang="ja-JP" altLang="en-US" sz="800" dirty="0">
                <a:solidFill>
                  <a:srgbClr val="FF0000"/>
                </a:solidFill>
              </a:rPr>
              <a:t>当てた保護ガーゼの支持固定</a:t>
            </a:r>
          </a:p>
          <a:p>
            <a:pPr lvl="1"/>
            <a:r>
              <a:rPr lang="ja-JP" altLang="en-US" sz="800" dirty="0">
                <a:solidFill>
                  <a:srgbClr val="FF0000"/>
                </a:solidFill>
              </a:rPr>
              <a:t>・副子の固定　ふくし</a:t>
            </a:r>
          </a:p>
          <a:p>
            <a:pPr lvl="1"/>
            <a:r>
              <a:rPr lang="ja-JP" altLang="en-US" sz="800" dirty="0">
                <a:solidFill>
                  <a:srgbClr val="FF0000"/>
                </a:solidFill>
              </a:rPr>
              <a:t>・手や腕を吊る</a:t>
            </a:r>
          </a:p>
          <a:p>
            <a:pPr lvl="1"/>
            <a:r>
              <a:rPr lang="ja-JP" altLang="en-US" sz="800" dirty="0">
                <a:solidFill>
                  <a:srgbClr val="FF0000"/>
                </a:solidFill>
              </a:rPr>
              <a:t>・強く巻くことによる止血</a:t>
            </a:r>
          </a:p>
          <a:p>
            <a:endParaRPr lang="ja-JP" altLang="en-US" sz="800" dirty="0">
              <a:solidFill>
                <a:srgbClr val="FF0000"/>
              </a:solidFill>
            </a:endParaRPr>
          </a:p>
          <a:p>
            <a:r>
              <a:rPr lang="ja-JP" altLang="en-US" sz="800" dirty="0">
                <a:solidFill>
                  <a:srgbClr val="FF0000"/>
                </a:solidFill>
              </a:rPr>
              <a:t>■骨折の手当</a:t>
            </a:r>
          </a:p>
          <a:p>
            <a:r>
              <a:rPr lang="ja-JP" altLang="en-US" sz="800" dirty="0">
                <a:solidFill>
                  <a:srgbClr val="FF0000"/>
                </a:solidFill>
              </a:rPr>
              <a:t>（１）固定の効果</a:t>
            </a:r>
          </a:p>
          <a:p>
            <a:r>
              <a:rPr lang="ja-JP" altLang="en-US" sz="800" dirty="0">
                <a:solidFill>
                  <a:srgbClr val="FF0000"/>
                </a:solidFill>
              </a:rPr>
              <a:t>骨折などの場合、患部や患部の上下の関節を固定して患部の動揺を防ぐ</a:t>
            </a:r>
          </a:p>
          <a:p>
            <a:pPr lvl="1"/>
            <a:r>
              <a:rPr lang="ja-JP" altLang="en-US" sz="800" dirty="0">
                <a:solidFill>
                  <a:srgbClr val="FF0000"/>
                </a:solidFill>
              </a:rPr>
              <a:t>・患部の痛みを和らげる</a:t>
            </a:r>
          </a:p>
          <a:p>
            <a:pPr lvl="1"/>
            <a:r>
              <a:rPr lang="ja-JP" altLang="en-US" sz="800" dirty="0">
                <a:solidFill>
                  <a:srgbClr val="FF0000"/>
                </a:solidFill>
              </a:rPr>
              <a:t>・出血を防ぐ</a:t>
            </a:r>
          </a:p>
          <a:p>
            <a:pPr lvl="1"/>
            <a:r>
              <a:rPr lang="ja-JP" altLang="en-US" sz="800" dirty="0">
                <a:solidFill>
                  <a:srgbClr val="FF0000"/>
                </a:solidFill>
              </a:rPr>
              <a:t>・患部の動揺で新たなき</a:t>
            </a:r>
            <a:r>
              <a:rPr lang="ja-JP" altLang="en-US" sz="800" dirty="0" err="1">
                <a:solidFill>
                  <a:srgbClr val="FF0000"/>
                </a:solidFill>
              </a:rPr>
              <a:t>ずを</a:t>
            </a:r>
            <a:r>
              <a:rPr lang="ja-JP" altLang="en-US" sz="800" dirty="0">
                <a:solidFill>
                  <a:srgbClr val="FF0000"/>
                </a:solidFill>
              </a:rPr>
              <a:t>防ぐ</a:t>
            </a:r>
          </a:p>
          <a:p>
            <a:r>
              <a:rPr lang="en-US" altLang="ja-JP" sz="800" dirty="0">
                <a:solidFill>
                  <a:srgbClr val="FF0000"/>
                </a:solidFill>
              </a:rPr>
              <a:t>※</a:t>
            </a:r>
            <a:r>
              <a:rPr lang="ja-JP" altLang="en-US" sz="800" dirty="0">
                <a:solidFill>
                  <a:srgbClr val="FF0000"/>
                </a:solidFill>
              </a:rPr>
              <a:t>骨折は</a:t>
            </a:r>
            <a:r>
              <a:rPr lang="en-US" altLang="ja-JP" sz="800" dirty="0">
                <a:solidFill>
                  <a:srgbClr val="FF0000"/>
                </a:solidFill>
              </a:rPr>
              <a:t>1</a:t>
            </a:r>
            <a:r>
              <a:rPr lang="ja-JP" altLang="en-US" sz="800" dirty="0">
                <a:solidFill>
                  <a:srgbClr val="FF0000"/>
                </a:solidFill>
              </a:rPr>
              <a:t>ヶ所とは限らないので全身を調べる</a:t>
            </a:r>
          </a:p>
          <a:p>
            <a:endParaRPr lang="ja-JP" altLang="en-US" sz="800" dirty="0">
              <a:solidFill>
                <a:srgbClr val="FF0000"/>
              </a:solidFill>
            </a:endParaRPr>
          </a:p>
          <a:p>
            <a:r>
              <a:rPr lang="ja-JP" altLang="en-US" sz="800" dirty="0">
                <a:solidFill>
                  <a:srgbClr val="FF0000"/>
                </a:solidFill>
              </a:rPr>
              <a:t>（２）固定の方法</a:t>
            </a:r>
          </a:p>
          <a:p>
            <a:r>
              <a:rPr lang="ja-JP" altLang="en-US" sz="800" dirty="0">
                <a:solidFill>
                  <a:srgbClr val="FF0000"/>
                </a:solidFill>
              </a:rPr>
              <a:t>①副子</a:t>
            </a:r>
          </a:p>
          <a:p>
            <a:r>
              <a:rPr lang="ja-JP" altLang="en-US" sz="800" dirty="0">
                <a:solidFill>
                  <a:srgbClr val="FF0000"/>
                </a:solidFill>
              </a:rPr>
              <a:t>副子とは、骨折部の動揺を防ぐため、上肢、下肢および体に当てる支持物</a:t>
            </a:r>
          </a:p>
          <a:p>
            <a:r>
              <a:rPr lang="ja-JP" altLang="en-US" sz="800" dirty="0">
                <a:solidFill>
                  <a:srgbClr val="FF0000"/>
                </a:solidFill>
              </a:rPr>
              <a:t>骨折部の上下の関節を含める「十分な長さ」、「強さ」、「幅」を持つものが有効</a:t>
            </a:r>
          </a:p>
          <a:p>
            <a:endParaRPr lang="ja-JP" altLang="en-US" sz="800" dirty="0">
              <a:solidFill>
                <a:srgbClr val="FF0000"/>
              </a:solidFill>
            </a:endParaRPr>
          </a:p>
          <a:p>
            <a:r>
              <a:rPr lang="ja-JP" altLang="en-US" sz="800" dirty="0">
                <a:solidFill>
                  <a:srgbClr val="FF0000"/>
                </a:solidFill>
              </a:rPr>
              <a:t>■搬送の必要性</a:t>
            </a:r>
          </a:p>
          <a:p>
            <a:r>
              <a:rPr lang="ja-JP" altLang="en-US" sz="800" dirty="0">
                <a:solidFill>
                  <a:srgbClr val="FF0000"/>
                </a:solidFill>
              </a:rPr>
              <a:t>（１）搬送のときの注意事項</a:t>
            </a:r>
          </a:p>
          <a:p>
            <a:pPr lvl="1"/>
            <a:r>
              <a:rPr lang="ja-JP" altLang="en-US" sz="800" dirty="0">
                <a:solidFill>
                  <a:srgbClr val="FF0000"/>
                </a:solidFill>
              </a:rPr>
              <a:t>・傷病者の体を動かすときや運ぶときには、動揺を与えない</a:t>
            </a:r>
          </a:p>
          <a:p>
            <a:pPr lvl="1"/>
            <a:r>
              <a:rPr lang="ja-JP" altLang="en-US" sz="800" dirty="0">
                <a:solidFill>
                  <a:srgbClr val="FF0000"/>
                </a:solidFill>
              </a:rPr>
              <a:t>・終わるまで傷病者の観察を続ける</a:t>
            </a:r>
          </a:p>
          <a:p>
            <a:pPr lvl="1"/>
            <a:r>
              <a:rPr lang="ja-JP" altLang="en-US" sz="800" dirty="0">
                <a:solidFill>
                  <a:srgbClr val="FF0000"/>
                </a:solidFill>
              </a:rPr>
              <a:t>・２人以上のときには、統一行動をとるため指揮者を決める</a:t>
            </a:r>
          </a:p>
          <a:p>
            <a:endParaRPr lang="ja-JP" altLang="en-US" sz="800" dirty="0">
              <a:solidFill>
                <a:srgbClr val="FF0000"/>
              </a:solidFill>
            </a:endParaRPr>
          </a:p>
          <a:p>
            <a:r>
              <a:rPr lang="ja-JP" altLang="en-US" sz="800" dirty="0">
                <a:solidFill>
                  <a:srgbClr val="FF0000"/>
                </a:solidFill>
              </a:rPr>
              <a:t>（２）搬送の準備</a:t>
            </a:r>
          </a:p>
          <a:p>
            <a:pPr lvl="1"/>
            <a:r>
              <a:rPr lang="ja-JP" altLang="en-US" sz="800" dirty="0">
                <a:solidFill>
                  <a:srgbClr val="FF0000"/>
                </a:solidFill>
              </a:rPr>
              <a:t>・傷病者の手当ては完了したか</a:t>
            </a:r>
          </a:p>
          <a:p>
            <a:pPr lvl="1"/>
            <a:r>
              <a:rPr lang="ja-JP" altLang="en-US" sz="800" dirty="0">
                <a:solidFill>
                  <a:srgbClr val="FF0000"/>
                </a:solidFill>
              </a:rPr>
              <a:t>・傷病者をどんな体位で運ぶか</a:t>
            </a:r>
          </a:p>
          <a:p>
            <a:pPr lvl="1"/>
            <a:r>
              <a:rPr lang="ja-JP" altLang="en-US" sz="800" dirty="0">
                <a:solidFill>
                  <a:srgbClr val="FF0000"/>
                </a:solidFill>
              </a:rPr>
              <a:t>・保温は適切か</a:t>
            </a:r>
          </a:p>
          <a:p>
            <a:pPr lvl="1"/>
            <a:r>
              <a:rPr lang="ja-JP" altLang="en-US" sz="800" dirty="0">
                <a:solidFill>
                  <a:srgbClr val="FF0000"/>
                </a:solidFill>
              </a:rPr>
              <a:t>・担架は安全・適切につくられているか</a:t>
            </a:r>
          </a:p>
          <a:p>
            <a:pPr lvl="1"/>
            <a:r>
              <a:rPr lang="ja-JP" altLang="en-US" sz="800" dirty="0">
                <a:solidFill>
                  <a:srgbClr val="FF0000"/>
                </a:solidFill>
              </a:rPr>
              <a:t>・人数と役割はよいか</a:t>
            </a:r>
          </a:p>
          <a:p>
            <a:pPr lvl="1"/>
            <a:r>
              <a:rPr lang="ja-JP" altLang="en-US" sz="800" dirty="0">
                <a:solidFill>
                  <a:srgbClr val="FF0000"/>
                </a:solidFill>
              </a:rPr>
              <a:t>・搬送先と経路は決まったか、安全な経路か</a:t>
            </a:r>
          </a:p>
          <a:p>
            <a:endParaRPr lang="ja-JP" altLang="en-US" sz="800" dirty="0">
              <a:solidFill>
                <a:srgbClr val="FF0000"/>
              </a:solidFill>
            </a:endParaRPr>
          </a:p>
          <a:p>
            <a:r>
              <a:rPr lang="ja-JP" altLang="en-US" sz="800" dirty="0">
                <a:solidFill>
                  <a:srgbClr val="FF0000"/>
                </a:solidFill>
              </a:rPr>
              <a:t>■救護</a:t>
            </a:r>
          </a:p>
          <a:p>
            <a:r>
              <a:rPr lang="ja-JP" altLang="en-US" sz="800" dirty="0">
                <a:solidFill>
                  <a:srgbClr val="FF0000"/>
                </a:solidFill>
              </a:rPr>
              <a:t>災害被害を軽減する国民運動</a:t>
            </a:r>
          </a:p>
          <a:p>
            <a:pPr lvl="1"/>
            <a:r>
              <a:rPr lang="ja-JP" altLang="en-US" sz="800" dirty="0">
                <a:solidFill>
                  <a:srgbClr val="FF0000"/>
                </a:solidFill>
              </a:rPr>
              <a:t>・行政による公助</a:t>
            </a:r>
          </a:p>
          <a:p>
            <a:pPr lvl="1"/>
            <a:r>
              <a:rPr lang="ja-JP" altLang="en-US" sz="800" dirty="0">
                <a:solidFill>
                  <a:srgbClr val="FF0000"/>
                </a:solidFill>
              </a:rPr>
              <a:t>・個々人の自覚に根ざした自助</a:t>
            </a:r>
          </a:p>
          <a:p>
            <a:pPr lvl="1"/>
            <a:r>
              <a:rPr lang="ja-JP" altLang="en-US" sz="800" dirty="0">
                <a:solidFill>
                  <a:srgbClr val="FF0000"/>
                </a:solidFill>
              </a:rPr>
              <a:t>・身近な地域コミュニティーなどによる共助</a:t>
            </a:r>
          </a:p>
          <a:p>
            <a:endParaRPr lang="ja-JP" altLang="en-US" sz="800" dirty="0">
              <a:solidFill>
                <a:srgbClr val="FF0000"/>
              </a:solidFill>
            </a:endParaRPr>
          </a:p>
          <a:p>
            <a:r>
              <a:rPr lang="ja-JP" altLang="en-US" sz="800" dirty="0">
                <a:solidFill>
                  <a:srgbClr val="FF0000"/>
                </a:solidFill>
              </a:rPr>
              <a:t>■赤十字のやっている事業</a:t>
            </a:r>
          </a:p>
          <a:p>
            <a:r>
              <a:rPr lang="ja-JP" altLang="en-US" sz="800" dirty="0">
                <a:solidFill>
                  <a:srgbClr val="FF0000"/>
                </a:solidFill>
              </a:rPr>
              <a:t>・医療事業、血液事業、社会福祉事業</a:t>
            </a:r>
          </a:p>
          <a:p>
            <a:r>
              <a:rPr lang="ja-JP" altLang="en-US" sz="800" dirty="0">
                <a:solidFill>
                  <a:srgbClr val="FF0000"/>
                </a:solidFill>
              </a:rPr>
              <a:t>・国際活動、災害救護活動、青少年赤十字活動の推進</a:t>
            </a:r>
          </a:p>
          <a:p>
            <a:r>
              <a:rPr lang="ja-JP" altLang="en-US" sz="800" dirty="0">
                <a:solidFill>
                  <a:srgbClr val="FF0000"/>
                </a:solidFill>
              </a:rPr>
              <a:t>・看護師等の養成、救急法等の講習、赤十字ボランティアの育成</a:t>
            </a:r>
          </a:p>
          <a:p>
            <a:endParaRPr lang="ja-JP" altLang="en-US" sz="800" dirty="0">
              <a:solidFill>
                <a:srgbClr val="FF0000"/>
              </a:solidFill>
            </a:endParaRPr>
          </a:p>
          <a:p>
            <a:r>
              <a:rPr lang="ja-JP" altLang="en-US" sz="800" dirty="0">
                <a:solidFill>
                  <a:srgbClr val="FF0000"/>
                </a:solidFill>
              </a:rPr>
              <a:t>■日本赤十字社の使命</a:t>
            </a:r>
          </a:p>
          <a:p>
            <a:r>
              <a:rPr lang="ja-JP" altLang="en-US" sz="800" dirty="0">
                <a:solidFill>
                  <a:srgbClr val="FF0000"/>
                </a:solidFill>
              </a:rPr>
              <a:t>わたしたちは、苦しんでいる人を救いたいという思いを結集し、いかなる状況下でも、人間のいのちと健康、尊厳を守ります。</a:t>
            </a:r>
          </a:p>
          <a:p>
            <a:endParaRPr lang="ja-JP" altLang="en-US" sz="800" dirty="0">
              <a:solidFill>
                <a:srgbClr val="FF0000"/>
              </a:solidFill>
            </a:endParaRPr>
          </a:p>
          <a:p>
            <a:r>
              <a:rPr lang="ja-JP" altLang="en-US" sz="800" dirty="0">
                <a:solidFill>
                  <a:srgbClr val="FF0000"/>
                </a:solidFill>
              </a:rPr>
              <a:t>■日本赤十字社の基本原則</a:t>
            </a:r>
          </a:p>
          <a:p>
            <a:r>
              <a:rPr lang="ja-JP" altLang="en-US" sz="800" dirty="0">
                <a:solidFill>
                  <a:srgbClr val="FF0000"/>
                </a:solidFill>
              </a:rPr>
              <a:t>人道・公平・中立・独立・奉仕・単一・世界性</a:t>
            </a:r>
          </a:p>
          <a:p>
            <a:r>
              <a:rPr lang="en-US" altLang="ja-JP" sz="800" dirty="0">
                <a:solidFill>
                  <a:srgbClr val="FF0000"/>
                </a:solidFill>
              </a:rPr>
              <a:t>※</a:t>
            </a:r>
            <a:r>
              <a:rPr lang="ja-JP" altLang="en-US" sz="800" dirty="0">
                <a:solidFill>
                  <a:srgbClr val="FF0000"/>
                </a:solidFill>
              </a:rPr>
              <a:t>「世界でドイツ人（独人）が公立中学でタンポポを植えた。」</a:t>
            </a:r>
          </a:p>
          <a:p>
            <a:endParaRPr lang="ja-JP" altLang="en-US" sz="800" dirty="0">
              <a:solidFill>
                <a:srgbClr val="FF0000"/>
              </a:solidFill>
            </a:endParaRPr>
          </a:p>
          <a:p>
            <a:r>
              <a:rPr lang="ja-JP" altLang="en-US" sz="800" dirty="0">
                <a:solidFill>
                  <a:srgbClr val="FF0000"/>
                </a:solidFill>
              </a:rPr>
              <a:t>■以上</a:t>
            </a:r>
          </a:p>
        </p:txBody>
      </p:sp>
    </p:spTree>
    <p:extLst>
      <p:ext uri="{BB962C8B-B14F-4D97-AF65-F5344CB8AC3E}">
        <p14:creationId xmlns:p14="http://schemas.microsoft.com/office/powerpoint/2010/main" val="28997349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34891" y="92278"/>
            <a:ext cx="11643920" cy="6543413"/>
          </a:xfrm>
          <a:prstGeom prst="rect">
            <a:avLst/>
          </a:prstGeom>
          <a:noFill/>
        </p:spPr>
        <p:txBody>
          <a:bodyPr wrap="square" numCol="3" spcCol="72000" rtlCol="0">
            <a:spAutoFit/>
          </a:bodyPr>
          <a:lstStyle/>
          <a:p>
            <a:r>
              <a:rPr lang="ja-JP" altLang="en-US" sz="800" dirty="0">
                <a:solidFill>
                  <a:srgbClr val="FF0000"/>
                </a:solidFill>
                <a:latin typeface="+mn-ea"/>
              </a:rPr>
              <a:t>■</a:t>
            </a:r>
            <a:r>
              <a:rPr lang="zh-TW" altLang="en-US" sz="800" dirty="0">
                <a:solidFill>
                  <a:srgbClr val="FF0000"/>
                </a:solidFill>
                <a:latin typeface="+mn-ea"/>
              </a:rPr>
              <a:t>幼児安全法支援員養成</a:t>
            </a:r>
            <a:r>
              <a:rPr lang="zh-TW" altLang="en-US" sz="800" dirty="0" smtClean="0">
                <a:solidFill>
                  <a:srgbClr val="FF0000"/>
                </a:solidFill>
                <a:latin typeface="+mn-ea"/>
              </a:rPr>
              <a:t>講習</a:t>
            </a:r>
            <a:endParaRPr lang="en-US" altLang="zh-TW" sz="800" dirty="0" smtClean="0">
              <a:solidFill>
                <a:srgbClr val="FF0000"/>
              </a:solidFill>
              <a:latin typeface="+mn-ea"/>
            </a:endParaRPr>
          </a:p>
          <a:p>
            <a:r>
              <a:rPr lang="ja-JP" altLang="en-US" sz="800" dirty="0" smtClean="0">
                <a:solidFill>
                  <a:srgbClr val="FF0000"/>
                </a:solidFill>
                <a:latin typeface="+mn-ea"/>
              </a:rPr>
              <a:t>「子どもが倒れている、乳児です」</a:t>
            </a:r>
            <a:endParaRPr lang="en-US" altLang="zh-TW" sz="800" dirty="0" smtClean="0">
              <a:solidFill>
                <a:srgbClr val="FF0000"/>
              </a:solidFill>
              <a:latin typeface="+mn-ea"/>
            </a:endParaRPr>
          </a:p>
          <a:p>
            <a:r>
              <a:rPr lang="en-US" altLang="ja-JP" sz="800" dirty="0">
                <a:solidFill>
                  <a:srgbClr val="FF0000"/>
                </a:solidFill>
                <a:latin typeface="+mn-ea"/>
              </a:rPr>
              <a:t>『</a:t>
            </a:r>
            <a:r>
              <a:rPr lang="ja-JP" altLang="en-US" sz="800" dirty="0">
                <a:solidFill>
                  <a:srgbClr val="FF0000"/>
                </a:solidFill>
                <a:latin typeface="+mn-ea"/>
              </a:rPr>
              <a:t>周囲の観察</a:t>
            </a:r>
            <a:r>
              <a:rPr lang="en-US" altLang="ja-JP" sz="800" dirty="0">
                <a:solidFill>
                  <a:srgbClr val="FF0000"/>
                </a:solidFill>
                <a:latin typeface="+mn-ea"/>
              </a:rPr>
              <a:t>』</a:t>
            </a:r>
            <a:r>
              <a:rPr lang="en-US" altLang="ja-JP" sz="800" dirty="0" smtClean="0">
                <a:solidFill>
                  <a:srgbClr val="FF0000"/>
                </a:solidFill>
                <a:latin typeface="+mn-ea"/>
              </a:rPr>
              <a:t>→</a:t>
            </a:r>
            <a:r>
              <a:rPr lang="ja-JP" altLang="en-US" sz="800" dirty="0" smtClean="0">
                <a:solidFill>
                  <a:srgbClr val="FF0000"/>
                </a:solidFill>
                <a:latin typeface="+mn-ea"/>
              </a:rPr>
              <a:t>左右上下前後　危険</a:t>
            </a:r>
            <a:r>
              <a:rPr lang="ja-JP" altLang="en-US" sz="800" dirty="0">
                <a:solidFill>
                  <a:srgbClr val="FF0000"/>
                </a:solidFill>
                <a:latin typeface="+mn-ea"/>
              </a:rPr>
              <a:t>なし</a:t>
            </a:r>
            <a:r>
              <a:rPr lang="ja-JP" altLang="en-US" sz="800" dirty="0" smtClean="0">
                <a:solidFill>
                  <a:srgbClr val="FF0000"/>
                </a:solidFill>
                <a:latin typeface="+mn-ea"/>
              </a:rPr>
              <a:t>！</a:t>
            </a:r>
            <a:endParaRPr lang="en-US" altLang="ja-JP" sz="800" dirty="0" smtClean="0">
              <a:solidFill>
                <a:srgbClr val="FF0000"/>
              </a:solidFill>
              <a:latin typeface="+mn-ea"/>
            </a:endParaRPr>
          </a:p>
          <a:p>
            <a:r>
              <a:rPr lang="en-US" altLang="ja-JP" sz="800" dirty="0" smtClean="0">
                <a:solidFill>
                  <a:srgbClr val="FF0000"/>
                </a:solidFill>
                <a:latin typeface="+mn-ea"/>
              </a:rPr>
              <a:t>【</a:t>
            </a:r>
            <a:r>
              <a:rPr lang="ja-JP" altLang="en-US" sz="800" dirty="0">
                <a:solidFill>
                  <a:srgbClr val="FF0000"/>
                </a:solidFill>
                <a:latin typeface="+mn-ea"/>
              </a:rPr>
              <a:t>全身の観察</a:t>
            </a:r>
            <a:r>
              <a:rPr lang="en-US" altLang="ja-JP" sz="800" dirty="0">
                <a:solidFill>
                  <a:srgbClr val="FF0000"/>
                </a:solidFill>
                <a:latin typeface="+mn-ea"/>
              </a:rPr>
              <a:t>】→</a:t>
            </a:r>
            <a:r>
              <a:rPr lang="ja-JP" altLang="en-US" sz="800" dirty="0">
                <a:solidFill>
                  <a:srgbClr val="FF0000"/>
                </a:solidFill>
                <a:latin typeface="+mn-ea"/>
              </a:rPr>
              <a:t>大出血などなし</a:t>
            </a:r>
            <a:r>
              <a:rPr lang="ja-JP" altLang="en-US" sz="800" dirty="0" smtClean="0">
                <a:solidFill>
                  <a:srgbClr val="FF0000"/>
                </a:solidFill>
                <a:latin typeface="+mn-ea"/>
              </a:rPr>
              <a:t>！</a:t>
            </a:r>
            <a:endParaRPr lang="en-US" altLang="ja-JP" sz="800" dirty="0" smtClean="0">
              <a:solidFill>
                <a:srgbClr val="FF0000"/>
              </a:solidFill>
              <a:latin typeface="+mn-ea"/>
            </a:endParaRPr>
          </a:p>
          <a:p>
            <a:r>
              <a:rPr lang="en-US" altLang="ja-JP" sz="800" dirty="0" smtClean="0">
                <a:solidFill>
                  <a:srgbClr val="FF0000"/>
                </a:solidFill>
                <a:latin typeface="+mn-ea"/>
              </a:rPr>
              <a:t>【</a:t>
            </a:r>
            <a:r>
              <a:rPr lang="ja-JP" altLang="en-US" sz="800" dirty="0" smtClean="0">
                <a:solidFill>
                  <a:srgbClr val="FF0000"/>
                </a:solidFill>
                <a:latin typeface="+mn-ea"/>
              </a:rPr>
              <a:t>意識・反応の</a:t>
            </a:r>
            <a:r>
              <a:rPr lang="ja-JP" altLang="en-US" sz="800" dirty="0">
                <a:solidFill>
                  <a:srgbClr val="FF0000"/>
                </a:solidFill>
                <a:latin typeface="+mn-ea"/>
              </a:rPr>
              <a:t>確認</a:t>
            </a:r>
            <a:r>
              <a:rPr lang="en-US" altLang="ja-JP" sz="800" dirty="0">
                <a:solidFill>
                  <a:srgbClr val="FF0000"/>
                </a:solidFill>
                <a:latin typeface="+mn-ea"/>
              </a:rPr>
              <a:t>】→</a:t>
            </a:r>
            <a:r>
              <a:rPr lang="ja-JP" altLang="en-US" sz="800" dirty="0">
                <a:solidFill>
                  <a:srgbClr val="FF0000"/>
                </a:solidFill>
                <a:latin typeface="+mn-ea"/>
              </a:rPr>
              <a:t>大丈夫ですか！もしもし！など→</a:t>
            </a:r>
            <a:r>
              <a:rPr lang="ja-JP" altLang="en-US" sz="800" dirty="0" smtClean="0">
                <a:solidFill>
                  <a:srgbClr val="FF0000"/>
                </a:solidFill>
                <a:latin typeface="+mn-ea"/>
              </a:rPr>
              <a:t>意識・反応無しなし</a:t>
            </a:r>
            <a:r>
              <a:rPr lang="ja-JP" altLang="en-US" sz="800" dirty="0" smtClean="0">
                <a:solidFill>
                  <a:srgbClr val="FF0000"/>
                </a:solidFill>
                <a:latin typeface="+mn-ea"/>
              </a:rPr>
              <a:t>！</a:t>
            </a:r>
            <a:endParaRPr lang="en-US" altLang="ja-JP" sz="800" dirty="0" smtClean="0">
              <a:solidFill>
                <a:srgbClr val="FF0000"/>
              </a:solidFill>
              <a:latin typeface="+mn-ea"/>
            </a:endParaRPr>
          </a:p>
          <a:p>
            <a:r>
              <a:rPr lang="en-US" altLang="ja-JP" sz="800" dirty="0" smtClean="0">
                <a:solidFill>
                  <a:srgbClr val="FF0000"/>
                </a:solidFill>
                <a:latin typeface="+mn-ea"/>
              </a:rPr>
              <a:t>【</a:t>
            </a:r>
            <a:r>
              <a:rPr lang="ja-JP" altLang="en-US" sz="800" dirty="0">
                <a:solidFill>
                  <a:srgbClr val="FF0000"/>
                </a:solidFill>
                <a:latin typeface="+mn-ea"/>
              </a:rPr>
              <a:t>協力者を求める（</a:t>
            </a:r>
            <a:r>
              <a:rPr lang="en-US" altLang="ja-JP" sz="800" dirty="0">
                <a:solidFill>
                  <a:srgbClr val="FF0000"/>
                </a:solidFill>
                <a:latin typeface="+mn-ea"/>
              </a:rPr>
              <a:t>119</a:t>
            </a:r>
            <a:r>
              <a:rPr lang="ja-JP" altLang="en-US" sz="800" dirty="0">
                <a:solidFill>
                  <a:srgbClr val="FF0000"/>
                </a:solidFill>
                <a:latin typeface="+mn-ea"/>
              </a:rPr>
              <a:t>番お願いします。</a:t>
            </a:r>
            <a:r>
              <a:rPr lang="en-US" altLang="ja-JP" sz="800" dirty="0">
                <a:solidFill>
                  <a:srgbClr val="FF0000"/>
                </a:solidFill>
                <a:latin typeface="+mn-ea"/>
              </a:rPr>
              <a:t>AED</a:t>
            </a:r>
            <a:r>
              <a:rPr lang="ja-JP" altLang="en-US" sz="800" dirty="0">
                <a:solidFill>
                  <a:srgbClr val="FF0000"/>
                </a:solidFill>
                <a:latin typeface="+mn-ea"/>
              </a:rPr>
              <a:t>持ってきて</a:t>
            </a:r>
            <a:r>
              <a:rPr lang="ja-JP" altLang="en-US" sz="800" dirty="0" smtClean="0">
                <a:solidFill>
                  <a:srgbClr val="FF0000"/>
                </a:solidFill>
                <a:latin typeface="+mn-ea"/>
              </a:rPr>
              <a:t>下さい）</a:t>
            </a:r>
            <a:r>
              <a:rPr lang="en-US" altLang="ja-JP" sz="800" dirty="0" smtClean="0">
                <a:solidFill>
                  <a:srgbClr val="FF0000"/>
                </a:solidFill>
                <a:latin typeface="+mn-ea"/>
              </a:rPr>
              <a:t>】</a:t>
            </a:r>
          </a:p>
          <a:p>
            <a:r>
              <a:rPr lang="en-US" altLang="ja-JP" sz="800" dirty="0" smtClean="0">
                <a:solidFill>
                  <a:srgbClr val="FF0000"/>
                </a:solidFill>
                <a:latin typeface="+mn-ea"/>
              </a:rPr>
              <a:t>【</a:t>
            </a:r>
            <a:r>
              <a:rPr lang="ja-JP" altLang="en-US" sz="800" dirty="0">
                <a:solidFill>
                  <a:srgbClr val="FF0000"/>
                </a:solidFill>
                <a:latin typeface="+mn-ea"/>
              </a:rPr>
              <a:t>呼吸の確認</a:t>
            </a:r>
            <a:r>
              <a:rPr lang="en-US" altLang="ja-JP" sz="800" dirty="0">
                <a:solidFill>
                  <a:srgbClr val="FF0000"/>
                </a:solidFill>
                <a:latin typeface="+mn-ea"/>
              </a:rPr>
              <a:t>】</a:t>
            </a:r>
            <a:r>
              <a:rPr lang="en-US" altLang="ja-JP" sz="800" dirty="0" smtClean="0">
                <a:solidFill>
                  <a:srgbClr val="FF0000"/>
                </a:solidFill>
                <a:latin typeface="+mn-ea"/>
              </a:rPr>
              <a:t>→</a:t>
            </a:r>
            <a:r>
              <a:rPr lang="ja-JP" altLang="en-US" sz="800" dirty="0" smtClean="0">
                <a:solidFill>
                  <a:srgbClr val="FF0000"/>
                </a:solidFill>
                <a:latin typeface="+mn-ea"/>
              </a:rPr>
              <a:t>呼吸</a:t>
            </a:r>
            <a:r>
              <a:rPr lang="ja-JP" altLang="en-US" sz="800" dirty="0">
                <a:solidFill>
                  <a:srgbClr val="FF0000"/>
                </a:solidFill>
                <a:latin typeface="+mn-ea"/>
              </a:rPr>
              <a:t>なし</a:t>
            </a:r>
            <a:r>
              <a:rPr lang="ja-JP" altLang="en-US" sz="800" dirty="0" smtClean="0">
                <a:solidFill>
                  <a:srgbClr val="FF0000"/>
                </a:solidFill>
                <a:latin typeface="+mn-ea"/>
              </a:rPr>
              <a:t>！</a:t>
            </a:r>
            <a:endParaRPr lang="en-US" altLang="ja-JP" sz="800" dirty="0" smtClean="0">
              <a:solidFill>
                <a:srgbClr val="FF0000"/>
              </a:solidFill>
              <a:latin typeface="+mn-ea"/>
            </a:endParaRPr>
          </a:p>
          <a:p>
            <a:r>
              <a:rPr lang="en-US" altLang="ja-JP" sz="800" dirty="0" smtClean="0">
                <a:solidFill>
                  <a:srgbClr val="FF0000"/>
                </a:solidFill>
                <a:latin typeface="+mn-ea"/>
              </a:rPr>
              <a:t>【</a:t>
            </a:r>
            <a:r>
              <a:rPr lang="ja-JP" altLang="en-US" sz="800" dirty="0">
                <a:solidFill>
                  <a:srgbClr val="FF0000"/>
                </a:solidFill>
                <a:latin typeface="+mn-ea"/>
              </a:rPr>
              <a:t>胸骨圧迫</a:t>
            </a:r>
            <a:r>
              <a:rPr lang="en-US" altLang="ja-JP" sz="800" dirty="0">
                <a:solidFill>
                  <a:srgbClr val="FF0000"/>
                </a:solidFill>
                <a:latin typeface="+mn-ea"/>
              </a:rPr>
              <a:t>30</a:t>
            </a:r>
            <a:r>
              <a:rPr lang="ja-JP" altLang="en-US" sz="800" dirty="0">
                <a:solidFill>
                  <a:srgbClr val="FF0000"/>
                </a:solidFill>
                <a:latin typeface="+mn-ea"/>
              </a:rPr>
              <a:t>回＋人工呼吸</a:t>
            </a:r>
            <a:r>
              <a:rPr lang="en-US" altLang="ja-JP" sz="800" dirty="0">
                <a:solidFill>
                  <a:srgbClr val="FF0000"/>
                </a:solidFill>
                <a:latin typeface="+mn-ea"/>
              </a:rPr>
              <a:t>2</a:t>
            </a:r>
            <a:r>
              <a:rPr lang="ja-JP" altLang="en-US" sz="800" dirty="0">
                <a:solidFill>
                  <a:srgbClr val="FF0000"/>
                </a:solidFill>
                <a:latin typeface="+mn-ea"/>
              </a:rPr>
              <a:t>回を</a:t>
            </a:r>
            <a:r>
              <a:rPr lang="en-US" altLang="ja-JP" sz="800" dirty="0">
                <a:solidFill>
                  <a:srgbClr val="FF0000"/>
                </a:solidFill>
                <a:latin typeface="+mn-ea"/>
              </a:rPr>
              <a:t>5</a:t>
            </a:r>
            <a:r>
              <a:rPr lang="ja-JP" altLang="en-US" sz="800" dirty="0">
                <a:solidFill>
                  <a:srgbClr val="FF0000"/>
                </a:solidFill>
                <a:latin typeface="+mn-ea"/>
              </a:rPr>
              <a:t>サイクル</a:t>
            </a:r>
            <a:r>
              <a:rPr lang="en-US" altLang="ja-JP" sz="800" dirty="0" smtClean="0">
                <a:solidFill>
                  <a:srgbClr val="FF0000"/>
                </a:solidFill>
                <a:latin typeface="+mn-ea"/>
              </a:rPr>
              <a:t>】</a:t>
            </a:r>
          </a:p>
          <a:p>
            <a:r>
              <a:rPr lang="ja-JP" altLang="en-US" sz="800" dirty="0" smtClean="0">
                <a:solidFill>
                  <a:srgbClr val="FF0000"/>
                </a:solidFill>
                <a:latin typeface="+mn-ea"/>
              </a:rPr>
              <a:t>胸骨圧迫開始　首・頸骨を守るため手を添えます</a:t>
            </a:r>
            <a:endParaRPr lang="en-US" altLang="ja-JP" sz="800" dirty="0" smtClean="0">
              <a:solidFill>
                <a:srgbClr val="FF0000"/>
              </a:solidFill>
              <a:latin typeface="+mn-ea"/>
            </a:endParaRPr>
          </a:p>
          <a:p>
            <a:r>
              <a:rPr lang="ja-JP" altLang="en-US" sz="800" dirty="0" smtClean="0">
                <a:solidFill>
                  <a:srgbClr val="FF0000"/>
                </a:solidFill>
                <a:latin typeface="+mn-ea"/>
              </a:rPr>
              <a:t>人工呼吸　首・頸骨を守るため手を添えて気道確保</a:t>
            </a:r>
            <a:endParaRPr lang="en-US" altLang="ja-JP" sz="800" dirty="0" smtClean="0">
              <a:solidFill>
                <a:srgbClr val="FF0000"/>
              </a:solidFill>
              <a:latin typeface="+mn-ea"/>
            </a:endParaRPr>
          </a:p>
          <a:p>
            <a:endParaRPr lang="en-US" altLang="ja-JP" sz="800" dirty="0">
              <a:solidFill>
                <a:srgbClr val="FF0000"/>
              </a:solidFill>
              <a:latin typeface="+mn-ea"/>
            </a:endParaRPr>
          </a:p>
          <a:p>
            <a:r>
              <a:rPr lang="ja-JP" altLang="en-US" sz="800" dirty="0" smtClean="0">
                <a:solidFill>
                  <a:srgbClr val="FF0000"/>
                </a:solidFill>
                <a:latin typeface="+mn-ea"/>
              </a:rPr>
              <a:t>ＡＥＤを近くに置いてください</a:t>
            </a:r>
            <a:endParaRPr lang="en-US" altLang="ja-JP" sz="800" dirty="0" smtClean="0">
              <a:solidFill>
                <a:srgbClr val="FF0000"/>
              </a:solidFill>
              <a:latin typeface="+mn-ea"/>
            </a:endParaRPr>
          </a:p>
          <a:p>
            <a:r>
              <a:rPr lang="ja-JP" altLang="en-US" sz="800" dirty="0" smtClean="0">
                <a:solidFill>
                  <a:srgbClr val="FF0000"/>
                </a:solidFill>
                <a:latin typeface="+mn-ea"/>
              </a:rPr>
              <a:t>私と同じように胸骨圧迫を手伝ってください</a:t>
            </a:r>
            <a:endParaRPr lang="en-US" altLang="ja-JP" sz="800" dirty="0" smtClean="0">
              <a:solidFill>
                <a:srgbClr val="FF0000"/>
              </a:solidFill>
              <a:latin typeface="+mn-ea"/>
            </a:endParaRPr>
          </a:p>
          <a:p>
            <a:r>
              <a:rPr lang="ja-JP" altLang="en-US" sz="800" dirty="0" smtClean="0">
                <a:solidFill>
                  <a:srgbClr val="FF0000"/>
                </a:solidFill>
                <a:latin typeface="+mn-ea"/>
              </a:rPr>
              <a:t>ＡＥＤの寿日　電源を入れる</a:t>
            </a:r>
            <a:endParaRPr lang="en-US" altLang="ja-JP" sz="800" dirty="0" smtClean="0">
              <a:solidFill>
                <a:srgbClr val="FF0000"/>
              </a:solidFill>
              <a:latin typeface="+mn-ea"/>
            </a:endParaRPr>
          </a:p>
          <a:p>
            <a:r>
              <a:rPr lang="ja-JP" altLang="en-US" sz="800" dirty="0" smtClean="0">
                <a:solidFill>
                  <a:srgbClr val="FF0000"/>
                </a:solidFill>
                <a:latin typeface="+mn-ea"/>
              </a:rPr>
              <a:t>パッドを貼るために服を脱がせます　胸にパッドを貼りました</a:t>
            </a:r>
            <a:endParaRPr lang="en-US" altLang="ja-JP" sz="800" dirty="0" smtClean="0">
              <a:solidFill>
                <a:srgbClr val="FF0000"/>
              </a:solidFill>
              <a:latin typeface="+mn-ea"/>
            </a:endParaRPr>
          </a:p>
          <a:p>
            <a:r>
              <a:rPr lang="ja-JP" altLang="en-US" sz="800" dirty="0" smtClean="0">
                <a:solidFill>
                  <a:srgbClr val="FF0000"/>
                </a:solidFill>
                <a:latin typeface="+mn-ea"/>
              </a:rPr>
              <a:t>背中に貼りたいので頭に注意して優しく背中側を見せてください</a:t>
            </a:r>
            <a:endParaRPr lang="en-US" altLang="ja-JP" sz="800" dirty="0" smtClean="0">
              <a:solidFill>
                <a:srgbClr val="FF0000"/>
              </a:solidFill>
              <a:latin typeface="+mn-ea"/>
            </a:endParaRPr>
          </a:p>
          <a:p>
            <a:r>
              <a:rPr lang="ja-JP" altLang="en-US" sz="800" dirty="0" smtClean="0">
                <a:solidFill>
                  <a:srgbClr val="FF0000"/>
                </a:solidFill>
                <a:latin typeface="+mn-ea"/>
              </a:rPr>
              <a:t>パッドを背中に貼る</a:t>
            </a:r>
            <a:endParaRPr lang="en-US" altLang="ja-JP" sz="800" dirty="0" smtClean="0">
              <a:solidFill>
                <a:srgbClr val="FF0000"/>
              </a:solidFill>
              <a:latin typeface="+mn-ea"/>
            </a:endParaRPr>
          </a:p>
          <a:p>
            <a:r>
              <a:rPr lang="ja-JP" altLang="en-US" sz="800" dirty="0" smtClean="0">
                <a:solidFill>
                  <a:srgbClr val="FF0000"/>
                </a:solidFill>
                <a:latin typeface="+mn-ea"/>
              </a:rPr>
              <a:t>優しく元に戻してください</a:t>
            </a:r>
            <a:endParaRPr lang="en-US" altLang="ja-JP" sz="800" dirty="0" smtClean="0">
              <a:solidFill>
                <a:srgbClr val="FF0000"/>
              </a:solidFill>
              <a:latin typeface="+mn-ea"/>
            </a:endParaRPr>
          </a:p>
          <a:p>
            <a:endParaRPr lang="en-US" altLang="ja-JP" sz="800" dirty="0">
              <a:solidFill>
                <a:srgbClr val="FF0000"/>
              </a:solidFill>
              <a:latin typeface="+mn-ea"/>
            </a:endParaRPr>
          </a:p>
          <a:p>
            <a:r>
              <a:rPr lang="ja-JP" altLang="en-US" sz="800" dirty="0" smtClean="0">
                <a:solidFill>
                  <a:srgbClr val="FF0000"/>
                </a:solidFill>
                <a:latin typeface="+mn-ea"/>
              </a:rPr>
              <a:t>コネクターを指す</a:t>
            </a:r>
            <a:endParaRPr lang="en-US" altLang="ja-JP" sz="800" dirty="0" smtClean="0">
              <a:solidFill>
                <a:srgbClr val="FF0000"/>
              </a:solidFill>
              <a:latin typeface="+mn-ea"/>
            </a:endParaRPr>
          </a:p>
          <a:p>
            <a:r>
              <a:rPr lang="ja-JP" altLang="en-US" sz="800" dirty="0" smtClean="0">
                <a:solidFill>
                  <a:srgbClr val="FF0000"/>
                </a:solidFill>
                <a:latin typeface="+mn-ea"/>
              </a:rPr>
              <a:t>解析します　触らないでください</a:t>
            </a:r>
            <a:endParaRPr lang="en-US" altLang="ja-JP" sz="800" dirty="0" smtClean="0">
              <a:solidFill>
                <a:srgbClr val="FF0000"/>
              </a:solidFill>
              <a:latin typeface="+mn-ea"/>
            </a:endParaRPr>
          </a:p>
          <a:p>
            <a:r>
              <a:rPr lang="ja-JP" altLang="en-US" sz="800" dirty="0" smtClean="0">
                <a:solidFill>
                  <a:srgbClr val="FF0000"/>
                </a:solidFill>
                <a:latin typeface="+mn-ea"/>
              </a:rPr>
              <a:t>電気ショックが必要です　あぶないですから離れてください</a:t>
            </a:r>
            <a:endParaRPr lang="en-US" altLang="ja-JP" sz="800" dirty="0" smtClean="0">
              <a:solidFill>
                <a:srgbClr val="FF0000"/>
              </a:solidFill>
              <a:latin typeface="+mn-ea"/>
            </a:endParaRPr>
          </a:p>
          <a:p>
            <a:r>
              <a:rPr lang="ja-JP" altLang="en-US" sz="800" dirty="0" smtClean="0">
                <a:solidFill>
                  <a:srgbClr val="FF0000"/>
                </a:solidFill>
                <a:latin typeface="+mn-ea"/>
              </a:rPr>
              <a:t>ボタンを押します　離れてください</a:t>
            </a:r>
            <a:endParaRPr lang="en-US" altLang="ja-JP" sz="800" dirty="0" smtClean="0">
              <a:solidFill>
                <a:srgbClr val="FF0000"/>
              </a:solidFill>
              <a:latin typeface="+mn-ea"/>
            </a:endParaRPr>
          </a:p>
          <a:p>
            <a:r>
              <a:rPr lang="ja-JP" altLang="en-US" sz="800" dirty="0" smtClean="0">
                <a:solidFill>
                  <a:srgbClr val="FF0000"/>
                </a:solidFill>
                <a:latin typeface="+mn-ea"/>
              </a:rPr>
              <a:t>これからは私が胸骨圧迫・人工呼吸をかわります</a:t>
            </a:r>
            <a:endParaRPr lang="en-US" altLang="ja-JP" sz="800" dirty="0" smtClean="0">
              <a:solidFill>
                <a:srgbClr val="FF0000"/>
              </a:solidFill>
              <a:latin typeface="+mn-ea"/>
            </a:endParaRPr>
          </a:p>
          <a:p>
            <a:r>
              <a:rPr lang="ja-JP" altLang="en-US" sz="800" dirty="0" smtClean="0">
                <a:solidFill>
                  <a:srgbClr val="FF0000"/>
                </a:solidFill>
                <a:latin typeface="+mn-ea"/>
              </a:rPr>
              <a:t>■</a:t>
            </a:r>
            <a:endParaRPr lang="en-US" altLang="ja-JP" sz="800" dirty="0" smtClean="0">
              <a:solidFill>
                <a:srgbClr val="FF0000"/>
              </a:solidFill>
              <a:latin typeface="+mn-ea"/>
            </a:endParaRPr>
          </a:p>
          <a:p>
            <a:endParaRPr lang="en-US" altLang="ja-JP" sz="800" dirty="0" smtClean="0">
              <a:solidFill>
                <a:srgbClr val="FF0000"/>
              </a:solidFill>
              <a:latin typeface="+mn-ea"/>
            </a:endParaRPr>
          </a:p>
          <a:p>
            <a:r>
              <a:rPr lang="ja-JP" altLang="en-US" sz="800" dirty="0" smtClean="0">
                <a:solidFill>
                  <a:srgbClr val="FF0000"/>
                </a:solidFill>
                <a:latin typeface="+mn-ea"/>
              </a:rPr>
              <a:t>近年医学の進歩により乳幼児の感染症などによる死亡率は低下していますが反面乳幼児期は最も事故を起こしやすく事故による死亡率は高い状況にあります</a:t>
            </a:r>
            <a:endParaRPr lang="en-US" altLang="ja-JP" sz="800" dirty="0" smtClean="0">
              <a:solidFill>
                <a:srgbClr val="FF0000"/>
              </a:solidFill>
              <a:latin typeface="+mn-ea"/>
            </a:endParaRPr>
          </a:p>
          <a:p>
            <a:endParaRPr lang="en-US" altLang="ja-JP" sz="800" dirty="0">
              <a:solidFill>
                <a:srgbClr val="FF0000"/>
              </a:solidFill>
              <a:latin typeface="+mn-ea"/>
            </a:endParaRPr>
          </a:p>
          <a:p>
            <a:r>
              <a:rPr lang="ja-JP" altLang="en-US" sz="800" dirty="0" smtClean="0">
                <a:solidFill>
                  <a:srgbClr val="FF0000"/>
                </a:solidFill>
                <a:latin typeface="+mn-ea"/>
              </a:rPr>
              <a:t>生まれたて</a:t>
            </a:r>
            <a:r>
              <a:rPr lang="en-US" altLang="ja-JP" sz="800" dirty="0" smtClean="0">
                <a:solidFill>
                  <a:srgbClr val="FF0000"/>
                </a:solidFill>
                <a:latin typeface="+mn-ea"/>
              </a:rPr>
              <a:t>28</a:t>
            </a:r>
            <a:r>
              <a:rPr lang="ja-JP" altLang="en-US" sz="800" dirty="0" smtClean="0">
                <a:solidFill>
                  <a:srgbClr val="FF0000"/>
                </a:solidFill>
                <a:latin typeface="+mn-ea"/>
              </a:rPr>
              <a:t>日間を新生児</a:t>
            </a:r>
            <a:endParaRPr lang="en-US" altLang="ja-JP" sz="800" dirty="0" smtClean="0">
              <a:solidFill>
                <a:srgbClr val="FF0000"/>
              </a:solidFill>
              <a:latin typeface="+mn-ea"/>
            </a:endParaRPr>
          </a:p>
          <a:p>
            <a:r>
              <a:rPr lang="ja-JP" altLang="en-US" sz="800" dirty="0" smtClean="0">
                <a:solidFill>
                  <a:srgbClr val="FF0000"/>
                </a:solidFill>
                <a:latin typeface="+mn-ea"/>
              </a:rPr>
              <a:t>満一歳乳児</a:t>
            </a:r>
            <a:endParaRPr lang="en-US" altLang="ja-JP" sz="800" dirty="0" smtClean="0">
              <a:solidFill>
                <a:srgbClr val="FF0000"/>
              </a:solidFill>
              <a:latin typeface="+mn-ea"/>
            </a:endParaRPr>
          </a:p>
          <a:p>
            <a:r>
              <a:rPr lang="ja-JP" altLang="en-US" sz="800" dirty="0" smtClean="0">
                <a:solidFill>
                  <a:srgbClr val="FF0000"/>
                </a:solidFill>
                <a:latin typeface="+mn-ea"/>
              </a:rPr>
              <a:t>一歳を過ぎると幼児</a:t>
            </a:r>
            <a:endParaRPr lang="en-US" altLang="ja-JP" sz="800" dirty="0" smtClean="0">
              <a:solidFill>
                <a:srgbClr val="FF0000"/>
              </a:solidFill>
              <a:latin typeface="+mn-ea"/>
            </a:endParaRPr>
          </a:p>
          <a:p>
            <a:r>
              <a:rPr lang="en-US" altLang="ja-JP" sz="800" dirty="0" smtClean="0">
                <a:solidFill>
                  <a:srgbClr val="FF0000"/>
                </a:solidFill>
                <a:latin typeface="+mn-ea"/>
              </a:rPr>
              <a:t>6</a:t>
            </a:r>
            <a:r>
              <a:rPr lang="ja-JP" altLang="en-US" sz="800" dirty="0" smtClean="0">
                <a:solidFill>
                  <a:srgbClr val="FF0000"/>
                </a:solidFill>
                <a:latin typeface="+mn-ea"/>
              </a:rPr>
              <a:t>歳を過ぎると学童</a:t>
            </a:r>
            <a:endParaRPr lang="en-US" altLang="ja-JP" sz="800" dirty="0" smtClean="0">
              <a:solidFill>
                <a:srgbClr val="FF0000"/>
              </a:solidFill>
              <a:latin typeface="+mn-ea"/>
            </a:endParaRPr>
          </a:p>
          <a:p>
            <a:endParaRPr lang="en-US" altLang="ja-JP" sz="800" dirty="0">
              <a:solidFill>
                <a:srgbClr val="FF0000"/>
              </a:solidFill>
              <a:latin typeface="+mn-ea"/>
            </a:endParaRPr>
          </a:p>
          <a:p>
            <a:r>
              <a:rPr lang="ja-JP" altLang="en-US" sz="800" dirty="0" smtClean="0">
                <a:solidFill>
                  <a:srgbClr val="FF0000"/>
                </a:solidFill>
                <a:latin typeface="+mn-ea"/>
              </a:rPr>
              <a:t>子どもは大人を小型にしたものではなく無限の可能性を持った豊かな存在、一人の人間として尊重されるべき存在です</a:t>
            </a:r>
            <a:endParaRPr lang="en-US" altLang="ja-JP" sz="800" dirty="0" smtClean="0">
              <a:solidFill>
                <a:srgbClr val="FF0000"/>
              </a:solidFill>
              <a:latin typeface="+mn-ea"/>
            </a:endParaRPr>
          </a:p>
          <a:p>
            <a:endParaRPr lang="en-US" altLang="ja-JP" sz="800" dirty="0">
              <a:solidFill>
                <a:srgbClr val="FF0000"/>
              </a:solidFill>
              <a:latin typeface="+mn-ea"/>
            </a:endParaRPr>
          </a:p>
          <a:p>
            <a:r>
              <a:rPr lang="ja-JP" altLang="en-US" sz="800" dirty="0" smtClean="0">
                <a:solidFill>
                  <a:srgbClr val="FF0000"/>
                </a:solidFill>
                <a:latin typeface="+mn-ea"/>
              </a:rPr>
              <a:t>成長発達の特徴　成長発達は、大部分、秩序正しく、連続的に一定の順序で進んでいく</a:t>
            </a:r>
            <a:endParaRPr lang="en-US" altLang="ja-JP" sz="800" dirty="0" smtClean="0">
              <a:solidFill>
                <a:srgbClr val="FF0000"/>
              </a:solidFill>
              <a:latin typeface="+mn-ea"/>
            </a:endParaRPr>
          </a:p>
          <a:p>
            <a:endParaRPr lang="en-US" altLang="ja-JP" sz="800" dirty="0">
              <a:solidFill>
                <a:srgbClr val="FF0000"/>
              </a:solidFill>
              <a:latin typeface="+mn-ea"/>
            </a:endParaRPr>
          </a:p>
          <a:p>
            <a:r>
              <a:rPr lang="ja-JP" altLang="en-US" sz="800" dirty="0" smtClean="0">
                <a:solidFill>
                  <a:srgbClr val="FF0000"/>
                </a:solidFill>
                <a:latin typeface="+mn-ea"/>
              </a:rPr>
              <a:t>成長発達につれて野外での事故も増えてきますが大部分は家の中、あるいはその周辺で起こり、しかも思いがけないような起こり方をします。しかし事故は予防できると言われています。</a:t>
            </a:r>
            <a:endParaRPr lang="en-US" altLang="ja-JP" sz="800" dirty="0" smtClean="0">
              <a:solidFill>
                <a:srgbClr val="FF0000"/>
              </a:solidFill>
              <a:latin typeface="+mn-ea"/>
            </a:endParaRPr>
          </a:p>
          <a:p>
            <a:endParaRPr lang="en-US" altLang="ja-JP" sz="800" dirty="0">
              <a:solidFill>
                <a:srgbClr val="FF0000"/>
              </a:solidFill>
              <a:latin typeface="+mn-ea"/>
            </a:endParaRPr>
          </a:p>
          <a:p>
            <a:r>
              <a:rPr lang="ja-JP" altLang="en-US" sz="800" dirty="0" smtClean="0">
                <a:solidFill>
                  <a:srgbClr val="FF0000"/>
                </a:solidFill>
                <a:latin typeface="+mn-ea"/>
              </a:rPr>
              <a:t>子どもの成長発達には個人差があり一人一人の違いを前提にその子どものペースにじっくりつきあい。たとえ小さな変化でも見逃さずに認め、励まし、ほめるような接し方をこころがけることが大切です</a:t>
            </a:r>
            <a:endParaRPr lang="en-US" altLang="ja-JP" sz="800" dirty="0" smtClean="0">
              <a:solidFill>
                <a:srgbClr val="FF0000"/>
              </a:solidFill>
              <a:latin typeface="+mn-ea"/>
            </a:endParaRPr>
          </a:p>
          <a:p>
            <a:endParaRPr lang="en-US" altLang="ja-JP" sz="800" dirty="0">
              <a:solidFill>
                <a:srgbClr val="FF0000"/>
              </a:solidFill>
              <a:latin typeface="+mn-ea"/>
            </a:endParaRPr>
          </a:p>
          <a:p>
            <a:r>
              <a:rPr lang="ja-JP" altLang="en-US" sz="800" dirty="0" smtClean="0">
                <a:solidFill>
                  <a:srgbClr val="FF0000"/>
                </a:solidFill>
                <a:latin typeface="+mn-ea"/>
              </a:rPr>
              <a:t>子どもの特徴　運動機能が未発達なためからだのバランスを取ったり踏ん張ったりという運動のコントロールなどが十分にできない</a:t>
            </a:r>
            <a:endParaRPr lang="en-US" altLang="ja-JP" sz="800" dirty="0" smtClean="0">
              <a:solidFill>
                <a:srgbClr val="FF0000"/>
              </a:solidFill>
              <a:latin typeface="+mn-ea"/>
            </a:endParaRPr>
          </a:p>
          <a:p>
            <a:r>
              <a:rPr lang="ja-JP" altLang="en-US" sz="800" dirty="0" smtClean="0">
                <a:solidFill>
                  <a:srgbClr val="FF0000"/>
                </a:solidFill>
                <a:latin typeface="+mn-ea"/>
              </a:rPr>
              <a:t>危険なことが理解できない</a:t>
            </a:r>
            <a:endParaRPr lang="en-US" altLang="ja-JP" sz="800" dirty="0" smtClean="0">
              <a:solidFill>
                <a:srgbClr val="FF0000"/>
              </a:solidFill>
              <a:latin typeface="+mn-ea"/>
            </a:endParaRPr>
          </a:p>
          <a:p>
            <a:r>
              <a:rPr lang="ja-JP" altLang="en-US" sz="800" dirty="0" smtClean="0">
                <a:solidFill>
                  <a:srgbClr val="FF0000"/>
                </a:solidFill>
                <a:latin typeface="+mn-ea"/>
              </a:rPr>
              <a:t>危険なことは知っているが日常の生活行動の中で安全な行動が習慣化されていないため遊びに夢中になり危険なことを忘れてしまう</a:t>
            </a:r>
            <a:endParaRPr lang="en-US" altLang="ja-JP" sz="800" dirty="0" smtClean="0">
              <a:solidFill>
                <a:srgbClr val="FF0000"/>
              </a:solidFill>
              <a:latin typeface="+mn-ea"/>
            </a:endParaRPr>
          </a:p>
          <a:p>
            <a:endParaRPr lang="en-US" altLang="ja-JP" sz="800" dirty="0">
              <a:solidFill>
                <a:srgbClr val="FF0000"/>
              </a:solidFill>
              <a:latin typeface="+mn-ea"/>
            </a:endParaRPr>
          </a:p>
          <a:p>
            <a:endParaRPr lang="en-US" altLang="ja-JP" sz="800" dirty="0" smtClean="0">
              <a:solidFill>
                <a:srgbClr val="FF0000"/>
              </a:solidFill>
              <a:latin typeface="+mn-ea"/>
            </a:endParaRPr>
          </a:p>
          <a:p>
            <a:r>
              <a:rPr lang="ja-JP" altLang="en-US" sz="800" dirty="0" smtClean="0">
                <a:solidFill>
                  <a:srgbClr val="FF0000"/>
                </a:solidFill>
                <a:latin typeface="+mn-ea"/>
              </a:rPr>
              <a:t>■乳幼児の一次救命処置</a:t>
            </a:r>
            <a:endParaRPr lang="en-US" altLang="ja-JP" sz="800" dirty="0" smtClean="0">
              <a:solidFill>
                <a:srgbClr val="FF0000"/>
              </a:solidFill>
              <a:latin typeface="+mn-ea"/>
            </a:endParaRPr>
          </a:p>
          <a:p>
            <a:r>
              <a:rPr lang="ja-JP" altLang="en-US" sz="800" dirty="0" smtClean="0">
                <a:solidFill>
                  <a:srgbClr val="FF0000"/>
                </a:solidFill>
                <a:latin typeface="+mn-ea"/>
              </a:rPr>
              <a:t>小児の心停止の原因の</a:t>
            </a:r>
            <a:r>
              <a:rPr lang="en-US" altLang="ja-JP" sz="800" dirty="0" smtClean="0">
                <a:solidFill>
                  <a:srgbClr val="FF0000"/>
                </a:solidFill>
                <a:latin typeface="+mn-ea"/>
              </a:rPr>
              <a:t>9</a:t>
            </a:r>
            <a:r>
              <a:rPr lang="ja-JP" altLang="en-US" sz="800" dirty="0" smtClean="0">
                <a:solidFill>
                  <a:srgbClr val="FF0000"/>
                </a:solidFill>
                <a:latin typeface="+mn-ea"/>
              </a:rPr>
              <a:t>割以上が窒息や溺水等の呼吸原性が多いため胸骨圧迫だけでは酸素の供給ができず人工呼吸を組み合わせた心肺蘇生を行うことが重要</a:t>
            </a:r>
            <a:endParaRPr lang="en-US" altLang="ja-JP" sz="800" dirty="0" smtClean="0">
              <a:solidFill>
                <a:srgbClr val="FF0000"/>
              </a:solidFill>
              <a:latin typeface="+mn-ea"/>
            </a:endParaRPr>
          </a:p>
          <a:p>
            <a:endParaRPr lang="en-US" altLang="ja-JP" sz="800" dirty="0">
              <a:solidFill>
                <a:srgbClr val="FF0000"/>
              </a:solidFill>
              <a:latin typeface="+mn-ea"/>
            </a:endParaRPr>
          </a:p>
          <a:p>
            <a:r>
              <a:rPr lang="ja-JP" altLang="en-US" sz="800" dirty="0" smtClean="0">
                <a:solidFill>
                  <a:srgbClr val="FF0000"/>
                </a:solidFill>
                <a:latin typeface="+mn-ea"/>
              </a:rPr>
              <a:t>乳児</a:t>
            </a:r>
            <a:r>
              <a:rPr lang="en-US" altLang="ja-JP" sz="800" dirty="0" smtClean="0">
                <a:solidFill>
                  <a:srgbClr val="FF0000"/>
                </a:solidFill>
                <a:latin typeface="+mn-ea"/>
              </a:rPr>
              <a:t>1</a:t>
            </a:r>
            <a:r>
              <a:rPr lang="ja-JP" altLang="en-US" sz="800" dirty="0" smtClean="0">
                <a:solidFill>
                  <a:srgbClr val="FF0000"/>
                </a:solidFill>
                <a:latin typeface="+mn-ea"/>
              </a:rPr>
              <a:t>歳未満</a:t>
            </a:r>
            <a:endParaRPr lang="en-US" altLang="ja-JP" sz="800" dirty="0" smtClean="0">
              <a:solidFill>
                <a:srgbClr val="FF0000"/>
              </a:solidFill>
              <a:latin typeface="+mn-ea"/>
            </a:endParaRPr>
          </a:p>
          <a:p>
            <a:r>
              <a:rPr lang="ja-JP" altLang="en-US" sz="800" dirty="0" smtClean="0">
                <a:solidFill>
                  <a:srgbClr val="FF0000"/>
                </a:solidFill>
                <a:latin typeface="+mn-ea"/>
              </a:rPr>
              <a:t>幼児</a:t>
            </a:r>
            <a:r>
              <a:rPr lang="en-US" altLang="ja-JP" sz="800" dirty="0" smtClean="0">
                <a:solidFill>
                  <a:srgbClr val="FF0000"/>
                </a:solidFill>
                <a:latin typeface="+mn-ea"/>
              </a:rPr>
              <a:t>1</a:t>
            </a:r>
            <a:r>
              <a:rPr lang="ja-JP" altLang="en-US" sz="800" dirty="0" smtClean="0">
                <a:solidFill>
                  <a:srgbClr val="FF0000"/>
                </a:solidFill>
                <a:latin typeface="+mn-ea"/>
              </a:rPr>
              <a:t>歳から</a:t>
            </a:r>
            <a:r>
              <a:rPr lang="en-US" altLang="ja-JP" sz="800" dirty="0" smtClean="0">
                <a:solidFill>
                  <a:srgbClr val="FF0000"/>
                </a:solidFill>
                <a:latin typeface="+mn-ea"/>
              </a:rPr>
              <a:t>6</a:t>
            </a:r>
            <a:r>
              <a:rPr lang="ja-JP" altLang="en-US" sz="800" dirty="0" smtClean="0">
                <a:solidFill>
                  <a:srgbClr val="FF0000"/>
                </a:solidFill>
                <a:latin typeface="+mn-ea"/>
              </a:rPr>
              <a:t>歳未満</a:t>
            </a:r>
            <a:endParaRPr lang="en-US" altLang="ja-JP" sz="800" dirty="0" smtClean="0">
              <a:solidFill>
                <a:srgbClr val="FF0000"/>
              </a:solidFill>
              <a:latin typeface="+mn-ea"/>
            </a:endParaRPr>
          </a:p>
          <a:p>
            <a:endParaRPr lang="en-US" altLang="ja-JP" sz="800" dirty="0">
              <a:solidFill>
                <a:srgbClr val="FF0000"/>
              </a:solidFill>
              <a:latin typeface="+mn-ea"/>
            </a:endParaRPr>
          </a:p>
          <a:p>
            <a:r>
              <a:rPr lang="ja-JP" altLang="en-US" sz="800" dirty="0" smtClean="0">
                <a:solidFill>
                  <a:srgbClr val="FF0000"/>
                </a:solidFill>
                <a:latin typeface="+mn-ea"/>
              </a:rPr>
              <a:t>救命の連鎖　①心停止の予防、②早期認識と通報、③一次救命処置（心肺蘇生と</a:t>
            </a:r>
            <a:r>
              <a:rPr lang="en-US" altLang="ja-JP" sz="800" dirty="0" smtClean="0">
                <a:solidFill>
                  <a:srgbClr val="FF0000"/>
                </a:solidFill>
                <a:latin typeface="+mn-ea"/>
              </a:rPr>
              <a:t>ADE</a:t>
            </a:r>
            <a:r>
              <a:rPr lang="ja-JP" altLang="en-US" sz="800" dirty="0" err="1" smtClean="0">
                <a:solidFill>
                  <a:srgbClr val="FF0000"/>
                </a:solidFill>
                <a:latin typeface="+mn-ea"/>
              </a:rPr>
              <a:t>、</a:t>
            </a:r>
            <a:r>
              <a:rPr lang="ja-JP" altLang="en-US" sz="800" dirty="0" smtClean="0">
                <a:solidFill>
                  <a:srgbClr val="FF0000"/>
                </a:solidFill>
                <a:latin typeface="+mn-ea"/>
              </a:rPr>
              <a:t>④救急隊や医療機関で行われる二次救命処置と心配再開後の集中治療</a:t>
            </a:r>
            <a:endParaRPr lang="en-US" altLang="ja-JP" sz="800" dirty="0" smtClean="0">
              <a:solidFill>
                <a:srgbClr val="FF0000"/>
              </a:solidFill>
              <a:latin typeface="+mn-ea"/>
            </a:endParaRPr>
          </a:p>
          <a:p>
            <a:endParaRPr lang="en-US" altLang="ja-JP" sz="800" dirty="0">
              <a:solidFill>
                <a:srgbClr val="FF0000"/>
              </a:solidFill>
              <a:latin typeface="+mn-ea"/>
            </a:endParaRPr>
          </a:p>
          <a:p>
            <a:r>
              <a:rPr lang="ja-JP" altLang="en-US" sz="800" dirty="0" smtClean="0">
                <a:solidFill>
                  <a:srgbClr val="FF0000"/>
                </a:solidFill>
                <a:latin typeface="+mn-ea"/>
              </a:rPr>
              <a:t>観察の基本　直ちに手当・通報すべき傷病</a:t>
            </a:r>
            <a:endParaRPr lang="en-US" altLang="ja-JP" sz="800" dirty="0" smtClean="0">
              <a:solidFill>
                <a:srgbClr val="FF0000"/>
              </a:solidFill>
              <a:latin typeface="+mn-ea"/>
            </a:endParaRPr>
          </a:p>
          <a:p>
            <a:r>
              <a:rPr lang="ja-JP" altLang="en-US" sz="800" dirty="0" smtClean="0">
                <a:solidFill>
                  <a:srgbClr val="FF0000"/>
                </a:solidFill>
                <a:latin typeface="+mn-ea"/>
              </a:rPr>
              <a:t>意識障害　気道閉塞　呼吸停止　心停止　大出血　ひどい熱傷　中毒</a:t>
            </a:r>
            <a:endParaRPr lang="en-US" altLang="ja-JP" sz="800" dirty="0" smtClean="0">
              <a:solidFill>
                <a:srgbClr val="FF0000"/>
              </a:solidFill>
              <a:latin typeface="+mn-ea"/>
            </a:endParaRPr>
          </a:p>
          <a:p>
            <a:endParaRPr lang="en-US" altLang="ja-JP" sz="800" dirty="0">
              <a:solidFill>
                <a:srgbClr val="FF0000"/>
              </a:solidFill>
              <a:latin typeface="+mn-ea"/>
            </a:endParaRPr>
          </a:p>
          <a:p>
            <a:r>
              <a:rPr lang="ja-JP" altLang="en-US" sz="800" dirty="0" smtClean="0">
                <a:solidFill>
                  <a:srgbClr val="FF0000"/>
                </a:solidFill>
                <a:latin typeface="+mn-ea"/>
              </a:rPr>
              <a:t>生命の特徴の観察　</a:t>
            </a:r>
            <a:endParaRPr lang="en-US" altLang="ja-JP" sz="800" dirty="0" smtClean="0">
              <a:solidFill>
                <a:srgbClr val="FF0000"/>
              </a:solidFill>
              <a:latin typeface="+mn-ea"/>
            </a:endParaRPr>
          </a:p>
          <a:p>
            <a:r>
              <a:rPr lang="ja-JP" altLang="en-US" sz="800" dirty="0" smtClean="0">
                <a:solidFill>
                  <a:srgbClr val="FF0000"/>
                </a:solidFill>
                <a:latin typeface="+mn-ea"/>
              </a:rPr>
              <a:t>傷病児の　反応（意識）　呼吸　脈拍　顔色・皮膚　の状態</a:t>
            </a:r>
            <a:endParaRPr lang="en-US" altLang="ja-JP" sz="800" dirty="0" smtClean="0">
              <a:solidFill>
                <a:srgbClr val="FF0000"/>
              </a:solidFill>
              <a:latin typeface="+mn-ea"/>
            </a:endParaRPr>
          </a:p>
          <a:p>
            <a:r>
              <a:rPr lang="ja-JP" altLang="en-US" sz="800" dirty="0" smtClean="0">
                <a:solidFill>
                  <a:srgbClr val="FF0000"/>
                </a:solidFill>
                <a:latin typeface="+mn-ea"/>
              </a:rPr>
              <a:t>傷病児が　手足を動かせるか</a:t>
            </a:r>
            <a:endParaRPr lang="en-US" altLang="ja-JP" sz="800" dirty="0" smtClean="0">
              <a:solidFill>
                <a:srgbClr val="FF0000"/>
              </a:solidFill>
              <a:latin typeface="+mn-ea"/>
            </a:endParaRPr>
          </a:p>
          <a:p>
            <a:endParaRPr lang="en-US" altLang="ja-JP" sz="800" dirty="0" smtClean="0">
              <a:solidFill>
                <a:srgbClr val="FF0000"/>
              </a:solidFill>
              <a:latin typeface="+mn-ea"/>
            </a:endParaRPr>
          </a:p>
          <a:p>
            <a:r>
              <a:rPr lang="ja-JP" altLang="en-US" sz="800" dirty="0" smtClean="0">
                <a:solidFill>
                  <a:srgbClr val="FF0000"/>
                </a:solidFill>
                <a:latin typeface="+mn-ea"/>
              </a:rPr>
              <a:t>連携通報と口頭指導</a:t>
            </a:r>
            <a:endParaRPr lang="en-US" altLang="ja-JP" sz="800" dirty="0" smtClean="0">
              <a:solidFill>
                <a:srgbClr val="FF0000"/>
              </a:solidFill>
              <a:latin typeface="+mn-ea"/>
            </a:endParaRPr>
          </a:p>
          <a:p>
            <a:r>
              <a:rPr lang="ja-JP" altLang="en-US" sz="800" dirty="0" smtClean="0">
                <a:solidFill>
                  <a:srgbClr val="FF0000"/>
                </a:solidFill>
                <a:latin typeface="+mn-ea"/>
              </a:rPr>
              <a:t>子どもを持つ家族は混乱していることが多いので通信司令員からのアドバイスに従って落ち着いて行動します</a:t>
            </a:r>
            <a:endParaRPr lang="en-US" altLang="ja-JP" sz="800" dirty="0" smtClean="0">
              <a:solidFill>
                <a:srgbClr val="FF0000"/>
              </a:solidFill>
              <a:latin typeface="+mn-ea"/>
            </a:endParaRPr>
          </a:p>
          <a:p>
            <a:endParaRPr lang="en-US" altLang="ja-JP" sz="800" dirty="0">
              <a:solidFill>
                <a:srgbClr val="FF0000"/>
              </a:solidFill>
              <a:latin typeface="+mn-ea"/>
            </a:endParaRPr>
          </a:p>
          <a:p>
            <a:r>
              <a:rPr lang="ja-JP" altLang="en-US" sz="800" dirty="0" smtClean="0">
                <a:solidFill>
                  <a:srgbClr val="FF0000"/>
                </a:solidFill>
                <a:latin typeface="+mn-ea"/>
              </a:rPr>
              <a:t>圧迫の深さ　胸の厚みの役１／３</a:t>
            </a:r>
            <a:endParaRPr lang="en-US" altLang="ja-JP" sz="800" dirty="0" smtClean="0">
              <a:solidFill>
                <a:srgbClr val="FF0000"/>
              </a:solidFill>
              <a:latin typeface="+mn-ea"/>
            </a:endParaRPr>
          </a:p>
          <a:p>
            <a:endParaRPr lang="en-US" altLang="ja-JP" sz="800" dirty="0">
              <a:solidFill>
                <a:srgbClr val="FF0000"/>
              </a:solidFill>
              <a:latin typeface="+mn-ea"/>
            </a:endParaRPr>
          </a:p>
          <a:p>
            <a:r>
              <a:rPr lang="ja-JP" altLang="en-US" sz="800" dirty="0" smtClean="0">
                <a:solidFill>
                  <a:srgbClr val="FF0000"/>
                </a:solidFill>
                <a:latin typeface="+mn-ea"/>
              </a:rPr>
              <a:t>気道異物除去</a:t>
            </a:r>
            <a:endParaRPr lang="en-US" altLang="ja-JP" sz="800" dirty="0" smtClean="0">
              <a:solidFill>
                <a:srgbClr val="FF0000"/>
              </a:solidFill>
              <a:latin typeface="+mn-ea"/>
            </a:endParaRPr>
          </a:p>
          <a:p>
            <a:r>
              <a:rPr lang="ja-JP" altLang="en-US" sz="800" dirty="0" smtClean="0">
                <a:solidFill>
                  <a:srgbClr val="FF0000"/>
                </a:solidFill>
                <a:latin typeface="+mn-ea"/>
              </a:rPr>
              <a:t>乳児　背部叩打法○　腹部突き上げ法</a:t>
            </a:r>
            <a:r>
              <a:rPr lang="en-US" altLang="ja-JP" sz="800" dirty="0" smtClean="0">
                <a:solidFill>
                  <a:srgbClr val="FF0000"/>
                </a:solidFill>
                <a:latin typeface="+mn-ea"/>
              </a:rPr>
              <a:t>×</a:t>
            </a:r>
            <a:r>
              <a:rPr lang="ja-JP" altLang="en-US" sz="800" dirty="0" smtClean="0">
                <a:solidFill>
                  <a:srgbClr val="FF0000"/>
                </a:solidFill>
                <a:latin typeface="+mn-ea"/>
              </a:rPr>
              <a:t>　胸部突き上げ法○　医師の診療を受けさせる</a:t>
            </a:r>
            <a:endParaRPr lang="en-US" altLang="ja-JP" sz="800" dirty="0" smtClean="0">
              <a:solidFill>
                <a:srgbClr val="FF0000"/>
              </a:solidFill>
              <a:latin typeface="+mn-ea"/>
            </a:endParaRPr>
          </a:p>
          <a:p>
            <a:r>
              <a:rPr lang="ja-JP" altLang="en-US" sz="800" dirty="0" smtClean="0">
                <a:solidFill>
                  <a:srgbClr val="FF0000"/>
                </a:solidFill>
                <a:latin typeface="+mn-ea"/>
              </a:rPr>
              <a:t>幼児　自発的な咳○　背部叩打法○　腹部突き上げ法○　医師の診断を受けさせる</a:t>
            </a:r>
            <a:endParaRPr lang="en-US" altLang="ja-JP" sz="800" dirty="0" smtClean="0">
              <a:solidFill>
                <a:srgbClr val="FF0000"/>
              </a:solidFill>
              <a:latin typeface="+mn-ea"/>
            </a:endParaRPr>
          </a:p>
          <a:p>
            <a:endParaRPr lang="en-US" altLang="ja-JP" sz="800" dirty="0">
              <a:solidFill>
                <a:srgbClr val="FF0000"/>
              </a:solidFill>
              <a:latin typeface="+mn-ea"/>
            </a:endParaRPr>
          </a:p>
          <a:p>
            <a:r>
              <a:rPr lang="ja-JP" altLang="en-US" sz="800" dirty="0" smtClean="0">
                <a:solidFill>
                  <a:srgbClr val="FF0000"/>
                </a:solidFill>
                <a:latin typeface="+mn-ea"/>
              </a:rPr>
              <a:t>赤十字の基本原則</a:t>
            </a:r>
            <a:endParaRPr lang="en-US" altLang="ja-JP" sz="800" dirty="0" smtClean="0">
              <a:solidFill>
                <a:srgbClr val="FF0000"/>
              </a:solidFill>
              <a:latin typeface="+mn-ea"/>
            </a:endParaRPr>
          </a:p>
          <a:p>
            <a:r>
              <a:rPr lang="ja-JP" altLang="en-US" sz="800" dirty="0" smtClean="0">
                <a:solidFill>
                  <a:srgbClr val="FF0000"/>
                </a:solidFill>
                <a:latin typeface="+mn-ea"/>
              </a:rPr>
              <a:t>人道　公平　中立　独立　奉仕　単一　世界性</a:t>
            </a:r>
            <a:endParaRPr lang="en-US" altLang="ja-JP" sz="800" dirty="0" smtClean="0">
              <a:solidFill>
                <a:srgbClr val="FF0000"/>
              </a:solidFill>
              <a:latin typeface="+mn-ea"/>
            </a:endParaRPr>
          </a:p>
          <a:p>
            <a:endParaRPr lang="en-US" altLang="ja-JP" sz="800" dirty="0">
              <a:solidFill>
                <a:srgbClr val="FF0000"/>
              </a:solidFill>
              <a:latin typeface="+mn-ea"/>
            </a:endParaRPr>
          </a:p>
          <a:p>
            <a:r>
              <a:rPr lang="ja-JP" altLang="en-US" sz="800" dirty="0" smtClean="0">
                <a:solidFill>
                  <a:srgbClr val="FF0000"/>
                </a:solidFill>
                <a:latin typeface="+mn-ea"/>
              </a:rPr>
              <a:t>赤十字のマークは国際法及び国内法により厳しく使用が制限されていて類似のものであっても勝手に使用することはできません</a:t>
            </a:r>
            <a:endParaRPr lang="en-US" altLang="ja-JP" sz="800" dirty="0" smtClean="0">
              <a:solidFill>
                <a:srgbClr val="FF0000"/>
              </a:solidFill>
              <a:latin typeface="+mn-ea"/>
            </a:endParaRPr>
          </a:p>
          <a:p>
            <a:endParaRPr lang="en-US" altLang="ja-JP" sz="800" dirty="0" smtClean="0">
              <a:solidFill>
                <a:srgbClr val="FF0000"/>
              </a:solidFill>
              <a:latin typeface="+mn-ea"/>
            </a:endParaRPr>
          </a:p>
          <a:p>
            <a:r>
              <a:rPr lang="ja-JP" altLang="en-US" sz="800" dirty="0" smtClean="0">
                <a:solidFill>
                  <a:srgbClr val="FF0000"/>
                </a:solidFill>
                <a:latin typeface="+mn-ea"/>
              </a:rPr>
              <a:t>■</a:t>
            </a:r>
            <a:endParaRPr lang="en-US" altLang="ja-JP" sz="800" dirty="0" smtClean="0">
              <a:solidFill>
                <a:srgbClr val="FF0000"/>
              </a:solidFill>
              <a:latin typeface="+mn-ea"/>
            </a:endParaRPr>
          </a:p>
          <a:p>
            <a:r>
              <a:rPr lang="ja-JP" altLang="en-US" sz="800" dirty="0" smtClean="0">
                <a:solidFill>
                  <a:srgbClr val="FF0000"/>
                </a:solidFill>
                <a:latin typeface="+mn-ea"/>
              </a:rPr>
              <a:t>脱水の症状としては、くちびるがかさかさになる、舌の湿り気がなくなる、目がくぼむ、泣いても涙が出ない、尿量が減る、不機嫌でぐったりするなどの他、意識障害やけいれんを起こす</a:t>
            </a:r>
            <a:endParaRPr lang="en-US" altLang="ja-JP" sz="800" dirty="0" smtClean="0">
              <a:solidFill>
                <a:srgbClr val="FF0000"/>
              </a:solidFill>
              <a:latin typeface="+mn-ea"/>
            </a:endParaRPr>
          </a:p>
          <a:p>
            <a:endParaRPr lang="en-US" altLang="ja-JP" sz="800" dirty="0">
              <a:solidFill>
                <a:srgbClr val="FF0000"/>
              </a:solidFill>
              <a:latin typeface="+mn-ea"/>
            </a:endParaRPr>
          </a:p>
          <a:p>
            <a:r>
              <a:rPr lang="ja-JP" altLang="en-US" sz="800" dirty="0" smtClean="0">
                <a:solidFill>
                  <a:srgbClr val="FF0000"/>
                </a:solidFill>
                <a:latin typeface="+mn-ea"/>
              </a:rPr>
              <a:t>観察に必要性</a:t>
            </a:r>
            <a:endParaRPr lang="en-US" altLang="ja-JP" sz="800" dirty="0" smtClean="0">
              <a:solidFill>
                <a:srgbClr val="FF0000"/>
              </a:solidFill>
              <a:latin typeface="+mn-ea"/>
            </a:endParaRPr>
          </a:p>
          <a:p>
            <a:r>
              <a:rPr lang="ja-JP" altLang="en-US" sz="800" dirty="0" smtClean="0">
                <a:solidFill>
                  <a:srgbClr val="FF0000"/>
                </a:solidFill>
                <a:latin typeface="+mn-ea"/>
              </a:rPr>
              <a:t>長時間続く、次第にひどくなる、繰り返して起こる、他の症状が合わせて出てくる</a:t>
            </a:r>
            <a:endParaRPr lang="en-US" altLang="ja-JP" sz="800" dirty="0" smtClean="0">
              <a:solidFill>
                <a:srgbClr val="FF0000"/>
              </a:solidFill>
              <a:latin typeface="+mn-ea"/>
            </a:endParaRPr>
          </a:p>
          <a:p>
            <a:endParaRPr lang="en-US" altLang="ja-JP" sz="800" dirty="0">
              <a:solidFill>
                <a:srgbClr val="FF0000"/>
              </a:solidFill>
              <a:latin typeface="+mn-ea"/>
            </a:endParaRPr>
          </a:p>
          <a:p>
            <a:r>
              <a:rPr lang="ja-JP" altLang="en-US" sz="800" dirty="0" smtClean="0">
                <a:solidFill>
                  <a:srgbClr val="FF0000"/>
                </a:solidFill>
                <a:latin typeface="+mn-ea"/>
              </a:rPr>
              <a:t>観察のポイント</a:t>
            </a:r>
            <a:endParaRPr lang="en-US" altLang="ja-JP" sz="800" dirty="0" smtClean="0">
              <a:solidFill>
                <a:srgbClr val="FF0000"/>
              </a:solidFill>
              <a:latin typeface="+mn-ea"/>
            </a:endParaRPr>
          </a:p>
          <a:p>
            <a:r>
              <a:rPr lang="ja-JP" altLang="en-US" sz="800" dirty="0" smtClean="0">
                <a:solidFill>
                  <a:srgbClr val="FF0000"/>
                </a:solidFill>
                <a:latin typeface="+mn-ea"/>
              </a:rPr>
              <a:t>目、耳、のど、皮膚、便および体温の観察は大切です</a:t>
            </a:r>
            <a:endParaRPr lang="en-US" altLang="ja-JP" sz="800" dirty="0" smtClean="0">
              <a:solidFill>
                <a:srgbClr val="FF0000"/>
              </a:solidFill>
              <a:latin typeface="+mn-ea"/>
            </a:endParaRPr>
          </a:p>
          <a:p>
            <a:r>
              <a:rPr lang="en-US" altLang="ja-JP" sz="800" dirty="0" smtClean="0">
                <a:solidFill>
                  <a:srgbClr val="FF0000"/>
                </a:solidFill>
                <a:latin typeface="+mn-ea"/>
              </a:rPr>
              <a:t>3</a:t>
            </a:r>
            <a:r>
              <a:rPr lang="ja-JP" altLang="en-US" sz="800" dirty="0" err="1" smtClean="0">
                <a:solidFill>
                  <a:srgbClr val="FF0000"/>
                </a:solidFill>
                <a:latin typeface="+mn-ea"/>
              </a:rPr>
              <a:t>つの</a:t>
            </a:r>
            <a:r>
              <a:rPr lang="ja-JP" altLang="en-US" sz="800" dirty="0" smtClean="0">
                <a:solidFill>
                  <a:srgbClr val="FF0000"/>
                </a:solidFill>
                <a:latin typeface="+mn-ea"/>
              </a:rPr>
              <a:t>視点　食欲があり睡眠がとれていて機嫌が良ければ安心</a:t>
            </a:r>
            <a:endParaRPr lang="en-US" altLang="ja-JP" sz="800" dirty="0" smtClean="0">
              <a:solidFill>
                <a:srgbClr val="FF0000"/>
              </a:solidFill>
              <a:latin typeface="+mn-ea"/>
            </a:endParaRPr>
          </a:p>
          <a:p>
            <a:r>
              <a:rPr lang="ja-JP" altLang="en-US" sz="800" dirty="0" smtClean="0">
                <a:solidFill>
                  <a:srgbClr val="FF0000"/>
                </a:solidFill>
                <a:latin typeface="+mn-ea"/>
              </a:rPr>
              <a:t>　</a:t>
            </a:r>
            <a:endParaRPr lang="en-US" altLang="ja-JP" sz="800" dirty="0" smtClean="0">
              <a:solidFill>
                <a:srgbClr val="FF0000"/>
              </a:solidFill>
              <a:latin typeface="+mn-ea"/>
            </a:endParaRPr>
          </a:p>
          <a:p>
            <a:r>
              <a:rPr lang="ja-JP" altLang="en-US" sz="800" dirty="0" smtClean="0">
                <a:solidFill>
                  <a:srgbClr val="FF0000"/>
                </a:solidFill>
                <a:latin typeface="+mn-ea"/>
              </a:rPr>
              <a:t>児童相談所　いちはやく１８９</a:t>
            </a:r>
            <a:endParaRPr lang="en-US" altLang="ja-JP" sz="800" smtClean="0">
              <a:solidFill>
                <a:srgbClr val="FF0000"/>
              </a:solidFill>
              <a:latin typeface="+mn-ea"/>
            </a:endParaRPr>
          </a:p>
          <a:p>
            <a:endParaRPr lang="en-US" altLang="ja-JP" sz="800" dirty="0" smtClean="0">
              <a:solidFill>
                <a:srgbClr val="FF0000"/>
              </a:solidFill>
              <a:latin typeface="+mn-ea"/>
            </a:endParaRPr>
          </a:p>
        </p:txBody>
      </p:sp>
    </p:spTree>
    <p:extLst>
      <p:ext uri="{BB962C8B-B14F-4D97-AF65-F5344CB8AC3E}">
        <p14:creationId xmlns:p14="http://schemas.microsoft.com/office/powerpoint/2010/main" val="34520545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421</TotalTime>
  <Words>92</Words>
  <Application>Microsoft Office PowerPoint</Application>
  <PresentationFormat>ワイド画面</PresentationFormat>
  <Paragraphs>236</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新細明體</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石田政海</dc:creator>
  <cp:lastModifiedBy>石田 政海</cp:lastModifiedBy>
  <cp:revision>15</cp:revision>
  <cp:lastPrinted>2017-04-30T13:18:27Z</cp:lastPrinted>
  <dcterms:created xsi:type="dcterms:W3CDTF">2017-04-27T15:28:32Z</dcterms:created>
  <dcterms:modified xsi:type="dcterms:W3CDTF">2019-07-30T11:58:28Z</dcterms:modified>
</cp:coreProperties>
</file>