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6" r:id="rId3"/>
    <p:sldId id="258" r:id="rId4"/>
    <p:sldId id="259" r:id="rId5"/>
    <p:sldId id="257" r:id="rId6"/>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28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4184224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5851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32631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1696676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2097879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3155631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46330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281311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208460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417252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9C4CEED-30DE-48E4-A9BF-D8DA540A6B96}" type="datetimeFigureOut">
              <a:rPr kumimoji="1" lang="ja-JP" altLang="en-US" smtClean="0"/>
              <a:t>2019/10/18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1236411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9C4CEED-30DE-48E4-A9BF-D8DA540A6B96}" type="datetimeFigureOut">
              <a:rPr kumimoji="1" lang="ja-JP" altLang="en-US" smtClean="0"/>
              <a:t>2019/10/18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6AB1675-2C0E-4DAE-80EE-42D55B24D25D}" type="slidenum">
              <a:rPr kumimoji="1" lang="ja-JP" altLang="en-US" smtClean="0"/>
              <a:t>‹#›</a:t>
            </a:fld>
            <a:endParaRPr kumimoji="1" lang="ja-JP" altLang="en-US"/>
          </a:p>
        </p:txBody>
      </p:sp>
    </p:spTree>
    <p:extLst>
      <p:ext uri="{BB962C8B-B14F-4D97-AF65-F5344CB8AC3E}">
        <p14:creationId xmlns:p14="http://schemas.microsoft.com/office/powerpoint/2010/main" val="21684983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5371" y="304284"/>
            <a:ext cx="6286151" cy="5918096"/>
          </a:xfrm>
        </p:spPr>
        <p:txBody>
          <a:bodyPr>
            <a:noAutofit/>
          </a:bodyPr>
          <a:lstStyle/>
          <a:p>
            <a:pPr marL="0" indent="0">
              <a:buNone/>
            </a:pPr>
            <a:r>
              <a:rPr kumimoji="1" lang="ja-JP" altLang="en-US" sz="2000" dirty="0" smtClean="0"/>
              <a:t>情報提供：人間ドックのすすめ　　</a:t>
            </a:r>
            <a:r>
              <a:rPr kumimoji="1" lang="en-US" altLang="ja-JP" sz="2000" dirty="0" smtClean="0"/>
              <a:t>2019/09/13</a:t>
            </a:r>
            <a:r>
              <a:rPr kumimoji="1" lang="ja-JP" altLang="en-US" sz="2000" dirty="0" smtClean="0"/>
              <a:t>作成　石田</a:t>
            </a:r>
            <a:endParaRPr kumimoji="1" lang="en-US" altLang="ja-JP" sz="2000" dirty="0" smtClean="0"/>
          </a:p>
          <a:p>
            <a:pPr marL="0" indent="0">
              <a:buNone/>
            </a:pPr>
            <a:r>
              <a:rPr kumimoji="1" lang="ja-JP" altLang="en-US" sz="2000" dirty="0" smtClean="0"/>
              <a:t>杉戸町</a:t>
            </a:r>
            <a:r>
              <a:rPr kumimoji="1" lang="ja-JP" altLang="en-US" sz="2000" dirty="0" smtClean="0"/>
              <a:t>では特定健診を受けない場合、一般の人間ドック受診も事後申請することで</a:t>
            </a:r>
            <a:r>
              <a:rPr kumimoji="1" lang="ja-JP" altLang="en-US" sz="2000" dirty="0" smtClean="0">
                <a:solidFill>
                  <a:srgbClr val="FF0000"/>
                </a:solidFill>
              </a:rPr>
              <a:t>最大</a:t>
            </a:r>
            <a:r>
              <a:rPr kumimoji="1" lang="en-US" altLang="ja-JP" sz="2000" dirty="0" smtClean="0">
                <a:solidFill>
                  <a:srgbClr val="FF0000"/>
                </a:solidFill>
              </a:rPr>
              <a:t>30000</a:t>
            </a:r>
            <a:r>
              <a:rPr kumimoji="1" lang="ja-JP" altLang="en-US" sz="2000" dirty="0" smtClean="0">
                <a:solidFill>
                  <a:srgbClr val="FF0000"/>
                </a:solidFill>
              </a:rPr>
              <a:t>円の補助</a:t>
            </a:r>
            <a:r>
              <a:rPr kumimoji="1" lang="ja-JP" altLang="en-US" sz="2000" dirty="0" smtClean="0"/>
              <a:t>が出ます。</a:t>
            </a:r>
            <a:endParaRPr kumimoji="1" lang="en-US" altLang="ja-JP" sz="2000" dirty="0" smtClean="0"/>
          </a:p>
          <a:p>
            <a:pPr marL="0" indent="0">
              <a:buNone/>
            </a:pPr>
            <a:r>
              <a:rPr lang="en-US" altLang="ja-JP" sz="2000" dirty="0" smtClean="0"/>
              <a:t>※</a:t>
            </a:r>
            <a:r>
              <a:rPr lang="ja-JP" altLang="en-US" sz="2000" dirty="0" smtClean="0"/>
              <a:t>人間ドックの受診は年度内（</a:t>
            </a:r>
            <a:r>
              <a:rPr lang="en-US" altLang="ja-JP" sz="2000" dirty="0" smtClean="0"/>
              <a:t>4</a:t>
            </a:r>
            <a:r>
              <a:rPr lang="ja-JP" altLang="en-US" sz="2000" dirty="0" smtClean="0"/>
              <a:t>月から</a:t>
            </a:r>
            <a:r>
              <a:rPr lang="en-US" altLang="ja-JP" sz="2000" dirty="0" smtClean="0"/>
              <a:t>3</a:t>
            </a:r>
            <a:r>
              <a:rPr lang="ja-JP" altLang="en-US" sz="2000" dirty="0" smtClean="0"/>
              <a:t>月末まで）に受診して、領収書と人間ドックの結果は後日の申請時に</a:t>
            </a:r>
            <a:r>
              <a:rPr lang="ja-JP" altLang="en-US" sz="2000" dirty="0" smtClean="0"/>
              <a:t>必要です。</a:t>
            </a:r>
            <a:r>
              <a:rPr lang="ja-JP" altLang="en-US" sz="2000" dirty="0" smtClean="0"/>
              <a:t>申請時、町役場側でコピーして原本は返却</a:t>
            </a:r>
            <a:r>
              <a:rPr lang="ja-JP" altLang="en-US" sz="2000" dirty="0" smtClean="0"/>
              <a:t>されます。</a:t>
            </a:r>
            <a:r>
              <a:rPr lang="ja-JP" altLang="en-US" sz="2000" dirty="0" smtClean="0"/>
              <a:t>申請後指定銀行口座に補助金が入金</a:t>
            </a:r>
            <a:r>
              <a:rPr lang="ja-JP" altLang="en-US" sz="2000" dirty="0" smtClean="0"/>
              <a:t>されます。</a:t>
            </a:r>
            <a:endParaRPr lang="en-US" altLang="ja-JP" sz="2000" dirty="0" smtClean="0"/>
          </a:p>
          <a:p>
            <a:pPr marL="0" indent="0">
              <a:buNone/>
            </a:pPr>
            <a:r>
              <a:rPr lang="ja-JP" altLang="en-US" sz="2000" dirty="0" smtClean="0"/>
              <a:t>幸手市にある「</a:t>
            </a:r>
            <a:r>
              <a:rPr lang="ja-JP" altLang="en-US" sz="2000" dirty="0" smtClean="0">
                <a:solidFill>
                  <a:srgbClr val="3333FF"/>
                </a:solidFill>
              </a:rPr>
              <a:t>むさし</a:t>
            </a:r>
            <a:r>
              <a:rPr lang="ja-JP" altLang="en-US" sz="2000" dirty="0">
                <a:solidFill>
                  <a:srgbClr val="3333FF"/>
                </a:solidFill>
              </a:rPr>
              <a:t>の</a:t>
            </a:r>
            <a:r>
              <a:rPr lang="ja-JP" altLang="en-US" sz="2000" dirty="0" smtClean="0">
                <a:solidFill>
                  <a:srgbClr val="3333FF"/>
                </a:solidFill>
              </a:rPr>
              <a:t>メディカルクリニック</a:t>
            </a:r>
            <a:r>
              <a:rPr lang="ja-JP" altLang="en-US" sz="2000" dirty="0" smtClean="0"/>
              <a:t>」では</a:t>
            </a:r>
            <a:r>
              <a:rPr lang="ja-JP" altLang="en-US" sz="2000" dirty="0" smtClean="0">
                <a:solidFill>
                  <a:srgbClr val="3333FF"/>
                </a:solidFill>
              </a:rPr>
              <a:t>人間ドック費用が</a:t>
            </a:r>
            <a:r>
              <a:rPr lang="en-US" altLang="ja-JP" sz="2000" dirty="0" smtClean="0">
                <a:solidFill>
                  <a:srgbClr val="3333FF"/>
                </a:solidFill>
              </a:rPr>
              <a:t>33000</a:t>
            </a:r>
            <a:r>
              <a:rPr lang="ja-JP" altLang="en-US" sz="2000" dirty="0" smtClean="0">
                <a:solidFill>
                  <a:srgbClr val="3333FF"/>
                </a:solidFill>
              </a:rPr>
              <a:t>円</a:t>
            </a:r>
            <a:r>
              <a:rPr lang="ja-JP" altLang="en-US" sz="2000" dirty="0" smtClean="0"/>
              <a:t>と信じられないくらい安価で、上述の補助金を控除すると</a:t>
            </a:r>
            <a:r>
              <a:rPr lang="en-US" altLang="ja-JP" sz="2000" dirty="0" smtClean="0">
                <a:solidFill>
                  <a:srgbClr val="3333FF"/>
                </a:solidFill>
              </a:rPr>
              <a:t>3000</a:t>
            </a:r>
            <a:r>
              <a:rPr lang="ja-JP" altLang="en-US" sz="2000" dirty="0" smtClean="0">
                <a:solidFill>
                  <a:srgbClr val="3333FF"/>
                </a:solidFill>
              </a:rPr>
              <a:t>円の自己負担</a:t>
            </a:r>
            <a:r>
              <a:rPr lang="ja-JP" altLang="en-US" sz="2000" dirty="0" smtClean="0"/>
              <a:t>です。（</a:t>
            </a:r>
            <a:r>
              <a:rPr lang="en-US" altLang="ja-JP" sz="2000" dirty="0" smtClean="0"/>
              <a:t>※10</a:t>
            </a:r>
            <a:r>
              <a:rPr lang="ja-JP" altLang="en-US" sz="2000" dirty="0" smtClean="0"/>
              <a:t>月以降消費税対応で</a:t>
            </a:r>
            <a:r>
              <a:rPr lang="en-US" altLang="ja-JP" sz="2000" dirty="0" smtClean="0"/>
              <a:t>33700</a:t>
            </a:r>
            <a:r>
              <a:rPr lang="ja-JP" altLang="en-US" sz="2000" dirty="0" smtClean="0"/>
              <a:t>円、但し</a:t>
            </a:r>
            <a:r>
              <a:rPr lang="ja-JP" altLang="en-US" sz="2000" u="sng" dirty="0" smtClean="0">
                <a:solidFill>
                  <a:srgbClr val="FF0000"/>
                </a:solidFill>
              </a:rPr>
              <a:t>現金支払のみ</a:t>
            </a:r>
            <a:r>
              <a:rPr lang="ja-JP" altLang="en-US" sz="2000" dirty="0" smtClean="0"/>
              <a:t>）</a:t>
            </a:r>
            <a:endParaRPr lang="en-US" altLang="ja-JP" sz="2000" dirty="0" smtClean="0"/>
          </a:p>
          <a:p>
            <a:pPr marL="0" indent="0">
              <a:buNone/>
            </a:pPr>
            <a:r>
              <a:rPr lang="ja-JP" altLang="en-US" sz="2000" dirty="0" smtClean="0"/>
              <a:t>杉戸町の特定健診でも自己負担は</a:t>
            </a:r>
            <a:r>
              <a:rPr lang="en-US" altLang="ja-JP" sz="2000" dirty="0" smtClean="0"/>
              <a:t>1000</a:t>
            </a:r>
            <a:r>
              <a:rPr lang="ja-JP" altLang="en-US" sz="2000" dirty="0" smtClean="0"/>
              <a:t>円必要ですので</a:t>
            </a:r>
            <a:r>
              <a:rPr lang="ja-JP" altLang="en-US" sz="2000" dirty="0" smtClean="0">
                <a:solidFill>
                  <a:srgbClr val="FF0000"/>
                </a:solidFill>
              </a:rPr>
              <a:t>自己負担差額は</a:t>
            </a:r>
            <a:r>
              <a:rPr lang="en-US" altLang="ja-JP" sz="2000" dirty="0" smtClean="0">
                <a:solidFill>
                  <a:srgbClr val="FF0000"/>
                </a:solidFill>
              </a:rPr>
              <a:t>2000</a:t>
            </a:r>
            <a:r>
              <a:rPr lang="ja-JP" altLang="en-US" sz="2000" dirty="0" smtClean="0">
                <a:solidFill>
                  <a:srgbClr val="FF0000"/>
                </a:solidFill>
              </a:rPr>
              <a:t>円となり一考の余地</a:t>
            </a:r>
            <a:r>
              <a:rPr lang="ja-JP" altLang="en-US" sz="2000" dirty="0" smtClean="0"/>
              <a:t>があります。特に</a:t>
            </a:r>
            <a:r>
              <a:rPr lang="ja-JP" altLang="en-US" sz="2000" dirty="0" smtClean="0">
                <a:solidFill>
                  <a:srgbClr val="3333FF"/>
                </a:solidFill>
              </a:rPr>
              <a:t>腹部エコー検査</a:t>
            </a:r>
            <a:r>
              <a:rPr lang="ja-JP" altLang="en-US" sz="2000" dirty="0" smtClean="0"/>
              <a:t>はおすすめです。脳ドックも</a:t>
            </a:r>
            <a:r>
              <a:rPr lang="en-US" altLang="ja-JP" sz="2000" dirty="0" smtClean="0"/>
              <a:t>2</a:t>
            </a:r>
            <a:r>
              <a:rPr lang="ja-JP" altLang="en-US" sz="2000" dirty="0" err="1" smtClean="0"/>
              <a:t>，</a:t>
            </a:r>
            <a:r>
              <a:rPr lang="en-US" altLang="ja-JP" sz="2000" dirty="0" smtClean="0"/>
              <a:t>3</a:t>
            </a:r>
            <a:r>
              <a:rPr lang="ja-JP" altLang="en-US" sz="2000" dirty="0" smtClean="0"/>
              <a:t>年に</a:t>
            </a:r>
            <a:r>
              <a:rPr lang="en-US" altLang="ja-JP" sz="2000" dirty="0" smtClean="0"/>
              <a:t>1</a:t>
            </a:r>
            <a:r>
              <a:rPr lang="ja-JP" altLang="en-US" sz="2000" dirty="0" smtClean="0"/>
              <a:t>度受診することがお勧めです。</a:t>
            </a:r>
            <a:endParaRPr lang="en-US" altLang="ja-JP" sz="2000" dirty="0" smtClean="0"/>
          </a:p>
          <a:p>
            <a:pPr marL="0" indent="0">
              <a:buNone/>
            </a:pPr>
            <a:r>
              <a:rPr lang="ja-JP" altLang="en-US" sz="2000" dirty="0"/>
              <a:t>「むさしのメディカルクリニック</a:t>
            </a:r>
            <a:r>
              <a:rPr lang="ja-JP" altLang="en-US" sz="2000" dirty="0" smtClean="0"/>
              <a:t>」での受診の場合は「</a:t>
            </a:r>
            <a:r>
              <a:rPr lang="zh-TW" altLang="en-US" sz="2000" dirty="0"/>
              <a:t>埼玉利根保健</a:t>
            </a:r>
            <a:r>
              <a:rPr lang="zh-TW" altLang="en-US" sz="2000" dirty="0" smtClean="0"/>
              <a:t>医療圏</a:t>
            </a:r>
            <a:r>
              <a:rPr lang="ja-JP" altLang="en-US" sz="2000" dirty="0" smtClean="0"/>
              <a:t>地域</a:t>
            </a:r>
            <a:r>
              <a:rPr lang="zh-TW" altLang="en-US" sz="2000" dirty="0" smtClean="0"/>
              <a:t>医療</a:t>
            </a:r>
            <a:r>
              <a:rPr lang="ja-JP" altLang="en-US" sz="2000" dirty="0" smtClean="0"/>
              <a:t>ネットワークシステム：</a:t>
            </a:r>
            <a:r>
              <a:rPr lang="ja-JP" altLang="en-US" sz="2000" dirty="0" smtClean="0">
                <a:solidFill>
                  <a:srgbClr val="FF0000"/>
                </a:solidFill>
              </a:rPr>
              <a:t>とねっと</a:t>
            </a:r>
            <a:r>
              <a:rPr lang="ja-JP" altLang="en-US" sz="2000" dirty="0" smtClean="0"/>
              <a:t>」により、かかりつけ</a:t>
            </a:r>
            <a:r>
              <a:rPr lang="ja-JP" altLang="en-US" sz="2000" dirty="0"/>
              <a:t>医院と救急</a:t>
            </a:r>
            <a:r>
              <a:rPr lang="ja-JP" altLang="en-US" sz="2000" dirty="0" smtClean="0"/>
              <a:t>時の救急隊が医療情報の共有が可能となり円滑な医療提供を支援するものです。事前にとねっとカードの作成をおすすめします（時間が少しかかります）。</a:t>
            </a:r>
            <a:endParaRPr lang="en-US" altLang="ja-JP" sz="2000" dirty="0" smtClean="0"/>
          </a:p>
          <a:p>
            <a:pPr marL="0" indent="0">
              <a:buNone/>
            </a:pPr>
            <a:r>
              <a:rPr lang="en-US" altLang="ja-JP" sz="2000" dirty="0" smtClean="0"/>
              <a:t>【</a:t>
            </a:r>
            <a:r>
              <a:rPr lang="ja-JP" altLang="en-US" sz="2000" dirty="0" smtClean="0">
                <a:solidFill>
                  <a:srgbClr val="FF0000"/>
                </a:solidFill>
              </a:rPr>
              <a:t>受診期間の注意</a:t>
            </a:r>
            <a:r>
              <a:rPr lang="en-US" altLang="ja-JP" sz="2000" dirty="0" smtClean="0"/>
              <a:t>】</a:t>
            </a:r>
          </a:p>
          <a:p>
            <a:pPr marL="0" indent="0">
              <a:buNone/>
            </a:pPr>
            <a:r>
              <a:rPr lang="ja-JP" altLang="en-US" sz="2000" dirty="0" smtClean="0"/>
              <a:t>人間ドック検査結果により疾病が見つかり保険診療を受けると人間ドック費用の自己負担分が医療費控除できます。人間ドック（</a:t>
            </a:r>
            <a:r>
              <a:rPr lang="en-US" altLang="ja-JP" sz="2000" dirty="0" smtClean="0"/>
              <a:t>33700</a:t>
            </a:r>
            <a:r>
              <a:rPr lang="ja-JP" altLang="en-US" sz="2000" dirty="0" smtClean="0"/>
              <a:t>円）だけでは効果がありませんが脳ドックや肺ドックを組み合わせた場合はかなり有効です。</a:t>
            </a:r>
            <a:r>
              <a:rPr lang="ja-JP" altLang="en-US" sz="2000" dirty="0"/>
              <a:t>そのため</a:t>
            </a:r>
            <a:r>
              <a:rPr lang="ja-JP" altLang="en-US" sz="2000" dirty="0" smtClean="0"/>
              <a:t>所得税課税</a:t>
            </a:r>
            <a:r>
              <a:rPr lang="ja-JP" altLang="en-US" sz="2000" dirty="0"/>
              <a:t>の対象</a:t>
            </a:r>
            <a:r>
              <a:rPr lang="ja-JP" altLang="en-US" sz="2000" dirty="0" smtClean="0"/>
              <a:t>期間</a:t>
            </a:r>
            <a:r>
              <a:rPr lang="en-US" altLang="ja-JP" sz="2000" dirty="0" smtClean="0">
                <a:solidFill>
                  <a:srgbClr val="FF0000"/>
                </a:solidFill>
              </a:rPr>
              <a:t>10</a:t>
            </a:r>
            <a:r>
              <a:rPr lang="ja-JP" altLang="en-US" sz="2000" dirty="0" smtClean="0">
                <a:solidFill>
                  <a:srgbClr val="FF0000"/>
                </a:solidFill>
              </a:rPr>
              <a:t>月以降は避ける</a:t>
            </a:r>
            <a:r>
              <a:rPr lang="ja-JP" altLang="en-US" sz="2000" dirty="0" smtClean="0"/>
              <a:t>のがおすすめです。</a:t>
            </a:r>
            <a:r>
              <a:rPr lang="en-US" altLang="ja-JP" sz="2000" dirty="0" smtClean="0"/>
              <a:t>12</a:t>
            </a:r>
            <a:r>
              <a:rPr lang="ja-JP" altLang="en-US" sz="2000" dirty="0" smtClean="0"/>
              <a:t>月</a:t>
            </a:r>
            <a:r>
              <a:rPr lang="en-US" altLang="ja-JP" sz="2000" dirty="0" smtClean="0"/>
              <a:t>31</a:t>
            </a:r>
            <a:r>
              <a:rPr lang="ja-JP" altLang="en-US" sz="2000" dirty="0" smtClean="0"/>
              <a:t>日で次年度になってしまうからです。</a:t>
            </a:r>
            <a:endParaRPr lang="en-US" altLang="ja-JP" sz="2000" dirty="0"/>
          </a:p>
        </p:txBody>
      </p:sp>
    </p:spTree>
    <p:extLst>
      <p:ext uri="{BB962C8B-B14F-4D97-AF65-F5344CB8AC3E}">
        <p14:creationId xmlns:p14="http://schemas.microsoft.com/office/powerpoint/2010/main" val="386678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999" y="336207"/>
            <a:ext cx="2834860" cy="3882624"/>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998" y="4218831"/>
            <a:ext cx="2832320" cy="4284792"/>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2653" y="425692"/>
            <a:ext cx="2752061" cy="4183311"/>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81394" y="4419603"/>
            <a:ext cx="2760780" cy="4174194"/>
          </a:xfrm>
          <a:prstGeom prst="rect">
            <a:avLst/>
          </a:prstGeom>
        </p:spPr>
      </p:pic>
      <p:sp>
        <p:nvSpPr>
          <p:cNvPr id="9" name="テキスト ボックス 8"/>
          <p:cNvSpPr txBox="1"/>
          <p:nvPr/>
        </p:nvSpPr>
        <p:spPr>
          <a:xfrm>
            <a:off x="49330" y="56360"/>
            <a:ext cx="3595656" cy="369332"/>
          </a:xfrm>
          <a:prstGeom prst="rect">
            <a:avLst/>
          </a:prstGeom>
          <a:noFill/>
        </p:spPr>
        <p:txBody>
          <a:bodyPr wrap="square" rtlCol="0">
            <a:spAutoFit/>
          </a:bodyPr>
          <a:lstStyle/>
          <a:p>
            <a:r>
              <a:rPr kumimoji="1" lang="ja-JP" altLang="en-US" dirty="0" smtClean="0"/>
              <a:t>■</a:t>
            </a:r>
            <a:r>
              <a:rPr lang="ja-JP" altLang="en-US" b="1" dirty="0"/>
              <a:t>むさしの</a:t>
            </a:r>
            <a:r>
              <a:rPr lang="ja-JP" altLang="en-US" b="1" dirty="0" smtClean="0"/>
              <a:t>メディカルクリニック</a:t>
            </a:r>
            <a:endParaRPr lang="ja-JP" altLang="en-US" b="1" dirty="0"/>
          </a:p>
        </p:txBody>
      </p:sp>
      <p:sp>
        <p:nvSpPr>
          <p:cNvPr id="11" name="円/楕円 10"/>
          <p:cNvSpPr/>
          <p:nvPr/>
        </p:nvSpPr>
        <p:spPr>
          <a:xfrm>
            <a:off x="1585913" y="3033713"/>
            <a:ext cx="314325" cy="1666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4910138" y="4218831"/>
            <a:ext cx="314325" cy="1666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4910137" y="4433890"/>
            <a:ext cx="314325" cy="1666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4910137" y="5010151"/>
            <a:ext cx="314325" cy="74294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4910136" y="6923418"/>
            <a:ext cx="314325" cy="3060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吹き出し 15"/>
          <p:cNvSpPr/>
          <p:nvPr/>
        </p:nvSpPr>
        <p:spPr>
          <a:xfrm>
            <a:off x="176213" y="8569670"/>
            <a:ext cx="6481762" cy="335101"/>
          </a:xfrm>
          <a:prstGeom prst="wedgeRectCallout">
            <a:avLst>
              <a:gd name="adj1" fmla="val 11963"/>
              <a:gd name="adj2" fmla="val -604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婦人科検査（乳がん検査）は検査設備が無いので対応できません</a:t>
            </a:r>
            <a:endParaRPr kumimoji="1" lang="ja-JP" altLang="en-US" dirty="0"/>
          </a:p>
        </p:txBody>
      </p:sp>
      <p:sp>
        <p:nvSpPr>
          <p:cNvPr id="17" name="円/楕円 16"/>
          <p:cNvSpPr/>
          <p:nvPr/>
        </p:nvSpPr>
        <p:spPr>
          <a:xfrm>
            <a:off x="1752600" y="809625"/>
            <a:ext cx="2338388" cy="4429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費用が県下最安値</a:t>
            </a:r>
            <a:endParaRPr kumimoji="1" lang="ja-JP" altLang="en-US" sz="1400" dirty="0"/>
          </a:p>
        </p:txBody>
      </p:sp>
      <p:sp>
        <p:nvSpPr>
          <p:cNvPr id="19" name="角丸四角形 18"/>
          <p:cNvSpPr/>
          <p:nvPr/>
        </p:nvSpPr>
        <p:spPr>
          <a:xfrm>
            <a:off x="3200400" y="56360"/>
            <a:ext cx="1919288" cy="369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まだ受診したことがありません。受診を計画中です。</a:t>
            </a:r>
            <a:endParaRPr kumimoji="1" lang="ja-JP" altLang="en-US" sz="1050" dirty="0"/>
          </a:p>
        </p:txBody>
      </p:sp>
      <p:sp>
        <p:nvSpPr>
          <p:cNvPr id="18" name="円/楕円 17"/>
          <p:cNvSpPr/>
          <p:nvPr/>
        </p:nvSpPr>
        <p:spPr>
          <a:xfrm>
            <a:off x="6071957" y="6046962"/>
            <a:ext cx="314325" cy="876456"/>
          </a:xfrm>
          <a:prstGeom prst="ellipse">
            <a:avLst/>
          </a:prstGeom>
          <a:no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6071957" y="6929280"/>
            <a:ext cx="428856" cy="300195"/>
          </a:xfrm>
          <a:prstGeom prst="ellipse">
            <a:avLst/>
          </a:prstGeom>
          <a:no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3792653" y="8106296"/>
            <a:ext cx="2374785" cy="239889"/>
          </a:xfrm>
          <a:prstGeom prst="ellipse">
            <a:avLst/>
          </a:prstGeom>
          <a:no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792653" y="8305801"/>
            <a:ext cx="2374785" cy="235816"/>
          </a:xfrm>
          <a:prstGeom prst="ellipse">
            <a:avLst/>
          </a:prstGeom>
          <a:no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64460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49330" y="56360"/>
            <a:ext cx="3595656" cy="369332"/>
          </a:xfrm>
          <a:prstGeom prst="rect">
            <a:avLst/>
          </a:prstGeom>
          <a:noFill/>
        </p:spPr>
        <p:txBody>
          <a:bodyPr wrap="square" rtlCol="0">
            <a:spAutoFit/>
          </a:bodyPr>
          <a:lstStyle/>
          <a:p>
            <a:r>
              <a:rPr kumimoji="1" lang="ja-JP" altLang="en-US" dirty="0" smtClean="0"/>
              <a:t>■</a:t>
            </a:r>
            <a:r>
              <a:rPr lang="ja-JP" altLang="en-US" b="1" dirty="0" smtClean="0"/>
              <a:t>春日部中央総合病院</a:t>
            </a:r>
            <a:endParaRPr lang="ja-JP" altLang="en-US" b="1" dirty="0"/>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5287" y="2999679"/>
            <a:ext cx="3862987" cy="3802565"/>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094" y="6802244"/>
            <a:ext cx="3862987" cy="832957"/>
          </a:xfrm>
          <a:prstGeom prst="rect">
            <a:avLst/>
          </a:prstGeom>
        </p:spPr>
      </p:pic>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0052" y="425693"/>
            <a:ext cx="3863415" cy="3722562"/>
          </a:xfrm>
          <a:prstGeom prst="rect">
            <a:avLst/>
          </a:prstGeom>
        </p:spPr>
      </p:pic>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0094" y="7635201"/>
            <a:ext cx="3862987" cy="1282336"/>
          </a:xfrm>
          <a:prstGeom prst="rect">
            <a:avLst/>
          </a:prstGeom>
        </p:spPr>
      </p:pic>
      <p:sp>
        <p:nvSpPr>
          <p:cNvPr id="11" name="四角形吹き出し 10"/>
          <p:cNvSpPr/>
          <p:nvPr/>
        </p:nvSpPr>
        <p:spPr>
          <a:xfrm>
            <a:off x="4152900" y="6962775"/>
            <a:ext cx="2419350" cy="1900237"/>
          </a:xfrm>
          <a:prstGeom prst="wedgeRectCallout">
            <a:avLst>
              <a:gd name="adj1" fmla="val -69651"/>
              <a:gd name="adj2" fmla="val -28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春日部中央総合病院での脳ドックは「アルツハイマー検査」を主目的としています。</a:t>
            </a:r>
            <a:endParaRPr kumimoji="1" lang="en-US" altLang="ja-JP" dirty="0" smtClean="0"/>
          </a:p>
          <a:p>
            <a:pPr algn="ctr"/>
            <a:r>
              <a:rPr lang="ja-JP" altLang="en-US" dirty="0"/>
              <a:t>頸動脈</a:t>
            </a:r>
            <a:r>
              <a:rPr lang="ja-JP" altLang="en-US" dirty="0" smtClean="0"/>
              <a:t>エコー検査などはなかったと記憶しています。</a:t>
            </a:r>
            <a:endParaRPr kumimoji="1" lang="en-US" altLang="ja-JP" dirty="0" smtClean="0"/>
          </a:p>
        </p:txBody>
      </p:sp>
      <p:sp>
        <p:nvSpPr>
          <p:cNvPr id="12" name="四角形吹き出し 11"/>
          <p:cNvSpPr/>
          <p:nvPr/>
        </p:nvSpPr>
        <p:spPr>
          <a:xfrm>
            <a:off x="4210050" y="241026"/>
            <a:ext cx="2362200" cy="910708"/>
          </a:xfrm>
          <a:prstGeom prst="wedgeRectCallout">
            <a:avLst>
              <a:gd name="adj1" fmla="val -115793"/>
              <a:gd name="adj2" fmla="val -238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「とねっと」には参画していません。医療情報共有できません。</a:t>
            </a:r>
            <a:endParaRPr kumimoji="1" lang="ja-JP" altLang="en-US" dirty="0"/>
          </a:p>
        </p:txBody>
      </p:sp>
      <p:sp>
        <p:nvSpPr>
          <p:cNvPr id="13" name="角丸四角形 12"/>
          <p:cNvSpPr/>
          <p:nvPr/>
        </p:nvSpPr>
        <p:spPr>
          <a:xfrm>
            <a:off x="4210050" y="1330154"/>
            <a:ext cx="2362200" cy="1669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t>2018</a:t>
            </a:r>
            <a:r>
              <a:rPr kumimoji="1" lang="ja-JP" altLang="en-US" sz="1050" dirty="0" smtClean="0"/>
              <a:t>年度に受診しました。大腸検査が陽性になったため、精密検査を受け、大腸ポリープが見つかり、入院して切除手術しました。</a:t>
            </a:r>
            <a:endParaRPr kumimoji="1" lang="en-US" altLang="ja-JP" sz="1050" dirty="0" smtClean="0"/>
          </a:p>
          <a:p>
            <a:pPr algn="ctr"/>
            <a:r>
              <a:rPr kumimoji="1" lang="en-US" altLang="ja-JP" sz="1050" dirty="0" smtClean="0"/>
              <a:t>IMS</a:t>
            </a:r>
            <a:r>
              <a:rPr kumimoji="1" lang="ja-JP" altLang="en-US" sz="1050" dirty="0" smtClean="0"/>
              <a:t>グループ（板橋中央総合病院）なので安心してはいましたが、ベッドが少し堅めで苦労しました。</a:t>
            </a:r>
            <a:endParaRPr kumimoji="1" lang="ja-JP" altLang="en-US" sz="1050" dirty="0"/>
          </a:p>
        </p:txBody>
      </p:sp>
    </p:spTree>
    <p:extLst>
      <p:ext uri="{BB962C8B-B14F-4D97-AF65-F5344CB8AC3E}">
        <p14:creationId xmlns:p14="http://schemas.microsoft.com/office/powerpoint/2010/main" val="278261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49329" y="56360"/>
            <a:ext cx="6541041" cy="646331"/>
          </a:xfrm>
          <a:prstGeom prst="rect">
            <a:avLst/>
          </a:prstGeom>
          <a:noFill/>
        </p:spPr>
        <p:txBody>
          <a:bodyPr wrap="square" rtlCol="0">
            <a:spAutoFit/>
          </a:bodyPr>
          <a:lstStyle/>
          <a:p>
            <a:r>
              <a:rPr kumimoji="1" lang="ja-JP" altLang="en-US" dirty="0" smtClean="0"/>
              <a:t>■（参考）</a:t>
            </a:r>
            <a:r>
              <a:rPr lang="ja-JP" altLang="en-US" dirty="0" smtClean="0"/>
              <a:t>戸田中央総合健康管理センター</a:t>
            </a:r>
            <a:br>
              <a:rPr lang="ja-JP" altLang="en-US" dirty="0" smtClean="0"/>
            </a:br>
            <a:endParaRPr lang="ja-JP" altLang="en-US" b="1"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98" y="503749"/>
            <a:ext cx="3249084" cy="3761062"/>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034" y="4342868"/>
            <a:ext cx="3277548" cy="2351715"/>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9790" y="503749"/>
            <a:ext cx="3249084" cy="4819639"/>
          </a:xfrm>
          <a:prstGeom prst="rect">
            <a:avLst/>
          </a:prstGeom>
        </p:spPr>
      </p:pic>
      <p:sp>
        <p:nvSpPr>
          <p:cNvPr id="8" name="四角形吹き出し 7"/>
          <p:cNvSpPr/>
          <p:nvPr/>
        </p:nvSpPr>
        <p:spPr>
          <a:xfrm>
            <a:off x="4220442" y="100013"/>
            <a:ext cx="2518432" cy="40373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費用相場参考用</a:t>
            </a:r>
            <a:endParaRPr kumimoji="1" lang="ja-JP" altLang="en-US" dirty="0"/>
          </a:p>
        </p:txBody>
      </p:sp>
      <p:sp>
        <p:nvSpPr>
          <p:cNvPr id="10" name="角丸四角形 9"/>
          <p:cNvSpPr/>
          <p:nvPr/>
        </p:nvSpPr>
        <p:spPr>
          <a:xfrm>
            <a:off x="3605211" y="5409408"/>
            <a:ext cx="2895950" cy="19392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会社時代には健康組合補助を使って受診していました。</a:t>
            </a:r>
            <a:endParaRPr kumimoji="1" lang="en-US" altLang="ja-JP" sz="1050" dirty="0" smtClean="0"/>
          </a:p>
          <a:p>
            <a:pPr algn="ctr"/>
            <a:r>
              <a:rPr kumimoji="1" lang="ja-JP" altLang="en-US" sz="1050" dirty="0" smtClean="0"/>
              <a:t>非常にきれいな設備です。</a:t>
            </a:r>
            <a:endParaRPr kumimoji="1" lang="en-US" altLang="ja-JP" sz="1050" dirty="0" smtClean="0"/>
          </a:p>
          <a:p>
            <a:pPr algn="ctr"/>
            <a:r>
              <a:rPr kumimoji="1" lang="ja-JP" altLang="en-US" sz="1050" dirty="0" smtClean="0"/>
              <a:t>お金次第でいろいろなオプションを追加することが可能です。</a:t>
            </a:r>
            <a:endParaRPr kumimoji="1" lang="en-US" altLang="ja-JP" sz="1050" dirty="0" smtClean="0"/>
          </a:p>
          <a:p>
            <a:pPr algn="ctr"/>
            <a:endParaRPr kumimoji="1" lang="en-US" altLang="ja-JP" sz="1050" dirty="0" smtClean="0"/>
          </a:p>
          <a:p>
            <a:pPr algn="ctr"/>
            <a:r>
              <a:rPr kumimoji="1" lang="ja-JP" altLang="en-US" sz="1050" dirty="0" smtClean="0"/>
              <a:t>脳ドックでは頸動脈の硬化状態や血液さらさら度合いなども検査されて、最後に結果を医院長から説明を受けます。詳細な結果は後日郵送されます。</a:t>
            </a:r>
            <a:endParaRPr kumimoji="1" lang="ja-JP" altLang="en-US" sz="1050" dirty="0"/>
          </a:p>
        </p:txBody>
      </p:sp>
    </p:spTree>
    <p:extLst>
      <p:ext uri="{BB962C8B-B14F-4D97-AF65-F5344CB8AC3E}">
        <p14:creationId xmlns:p14="http://schemas.microsoft.com/office/powerpoint/2010/main" val="139902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268" y="635618"/>
            <a:ext cx="3205797" cy="4245095"/>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11" y="4728117"/>
            <a:ext cx="3394454" cy="3340316"/>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0723" y="635618"/>
            <a:ext cx="3043982" cy="4505094"/>
          </a:xfrm>
          <a:prstGeom prst="rect">
            <a:avLst/>
          </a:prstGeom>
        </p:spPr>
      </p:pic>
      <p:sp>
        <p:nvSpPr>
          <p:cNvPr id="7" name="テキスト ボックス 6"/>
          <p:cNvSpPr txBox="1"/>
          <p:nvPr/>
        </p:nvSpPr>
        <p:spPr>
          <a:xfrm>
            <a:off x="49329" y="56360"/>
            <a:ext cx="6541041" cy="646331"/>
          </a:xfrm>
          <a:prstGeom prst="rect">
            <a:avLst/>
          </a:prstGeom>
          <a:noFill/>
        </p:spPr>
        <p:txBody>
          <a:bodyPr wrap="square" rtlCol="0">
            <a:spAutoFit/>
          </a:bodyPr>
          <a:lstStyle/>
          <a:p>
            <a:r>
              <a:rPr kumimoji="1" lang="ja-JP" altLang="en-US" dirty="0" smtClean="0"/>
              <a:t>■杉戸町人間ドック補助</a:t>
            </a:r>
            <a:r>
              <a:rPr lang="ja-JP" altLang="en-US" dirty="0" smtClean="0"/>
              <a:t/>
            </a:r>
            <a:br>
              <a:rPr lang="ja-JP" altLang="en-US" dirty="0" smtClean="0"/>
            </a:br>
            <a:endParaRPr lang="ja-JP" altLang="en-US" b="1" dirty="0"/>
          </a:p>
        </p:txBody>
      </p:sp>
      <p:sp>
        <p:nvSpPr>
          <p:cNvPr id="8" name="円/楕円 7"/>
          <p:cNvSpPr/>
          <p:nvPr/>
        </p:nvSpPr>
        <p:spPr>
          <a:xfrm>
            <a:off x="286268" y="371475"/>
            <a:ext cx="2266432" cy="2641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75</a:t>
            </a:r>
            <a:r>
              <a:rPr kumimoji="1" lang="ja-JP" altLang="en-US" dirty="0" smtClean="0"/>
              <a:t>歳未満の方</a:t>
            </a:r>
            <a:endParaRPr kumimoji="1" lang="ja-JP" altLang="en-US" dirty="0"/>
          </a:p>
        </p:txBody>
      </p:sp>
      <p:sp>
        <p:nvSpPr>
          <p:cNvPr id="9" name="円/楕円 8"/>
          <p:cNvSpPr/>
          <p:nvPr/>
        </p:nvSpPr>
        <p:spPr>
          <a:xfrm>
            <a:off x="3729004" y="371474"/>
            <a:ext cx="2266432" cy="2641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75</a:t>
            </a:r>
            <a:r>
              <a:rPr kumimoji="1" lang="ja-JP" altLang="en-US" dirty="0" smtClean="0"/>
              <a:t>歳以上の方</a:t>
            </a:r>
            <a:endParaRPr kumimoji="1" lang="ja-JP" altLang="en-US" dirty="0"/>
          </a:p>
        </p:txBody>
      </p:sp>
    </p:spTree>
    <p:extLst>
      <p:ext uri="{BB962C8B-B14F-4D97-AF65-F5344CB8AC3E}">
        <p14:creationId xmlns:p14="http://schemas.microsoft.com/office/powerpoint/2010/main" val="19683139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3212</TotalTime>
  <Words>247</Words>
  <Application>Microsoft Office PowerPoint</Application>
  <PresentationFormat>画面に合わせる (4:3)</PresentationFormat>
  <Paragraphs>28</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ＭＳ Ｐゴシック</vt:lpstr>
      <vt:lpstr>新細明體</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石田 政海</dc:creator>
  <cp:lastModifiedBy>石田 政海</cp:lastModifiedBy>
  <cp:revision>24</cp:revision>
  <cp:lastPrinted>2019-09-06T14:26:39Z</cp:lastPrinted>
  <dcterms:created xsi:type="dcterms:W3CDTF">2019-09-06T12:43:56Z</dcterms:created>
  <dcterms:modified xsi:type="dcterms:W3CDTF">2019-10-17T17:32:53Z</dcterms:modified>
</cp:coreProperties>
</file>