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56" r:id="rId3"/>
  </p:sldIdLst>
  <p:sldSz cx="9144000" cy="6858000" type="screen4x3"/>
  <p:notesSz cx="6888163" cy="100187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6" autoAdjust="0"/>
    <p:restoredTop sz="94660"/>
  </p:normalViewPr>
  <p:slideViewPr>
    <p:cSldViewPr snapToGrid="0">
      <p:cViewPr varScale="1">
        <p:scale>
          <a:sx n="97" d="100"/>
          <a:sy n="97" d="100"/>
        </p:scale>
        <p:origin x="52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7A517C6-4C00-4ECB-AA00-71B5C3E14457}" type="datetimeFigureOut">
              <a:rPr kumimoji="1" lang="ja-JP" altLang="en-US" smtClean="0"/>
              <a:t>2021/11/19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7A7972-3790-4F8A-8648-8775A21844D5}" type="slidenum">
              <a:rPr kumimoji="1" lang="ja-JP" altLang="en-US" smtClean="0"/>
              <a:t>‹#›</a:t>
            </a:fld>
            <a:endParaRPr kumimoji="1" lang="ja-JP" altLang="en-US"/>
          </a:p>
        </p:txBody>
      </p:sp>
    </p:spTree>
    <p:extLst>
      <p:ext uri="{BB962C8B-B14F-4D97-AF65-F5344CB8AC3E}">
        <p14:creationId xmlns:p14="http://schemas.microsoft.com/office/powerpoint/2010/main" val="40684637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7A517C6-4C00-4ECB-AA00-71B5C3E14457}" type="datetimeFigureOut">
              <a:rPr kumimoji="1" lang="ja-JP" altLang="en-US" smtClean="0"/>
              <a:t>2021/11/19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7A7972-3790-4F8A-8648-8775A21844D5}" type="slidenum">
              <a:rPr kumimoji="1" lang="ja-JP" altLang="en-US" smtClean="0"/>
              <a:t>‹#›</a:t>
            </a:fld>
            <a:endParaRPr kumimoji="1" lang="ja-JP" altLang="en-US"/>
          </a:p>
        </p:txBody>
      </p:sp>
    </p:spTree>
    <p:extLst>
      <p:ext uri="{BB962C8B-B14F-4D97-AF65-F5344CB8AC3E}">
        <p14:creationId xmlns:p14="http://schemas.microsoft.com/office/powerpoint/2010/main" val="526137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7A517C6-4C00-4ECB-AA00-71B5C3E14457}" type="datetimeFigureOut">
              <a:rPr kumimoji="1" lang="ja-JP" altLang="en-US" smtClean="0"/>
              <a:t>2021/11/19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7A7972-3790-4F8A-8648-8775A21844D5}" type="slidenum">
              <a:rPr kumimoji="1" lang="ja-JP" altLang="en-US" smtClean="0"/>
              <a:t>‹#›</a:t>
            </a:fld>
            <a:endParaRPr kumimoji="1" lang="ja-JP" altLang="en-US"/>
          </a:p>
        </p:txBody>
      </p:sp>
    </p:spTree>
    <p:extLst>
      <p:ext uri="{BB962C8B-B14F-4D97-AF65-F5344CB8AC3E}">
        <p14:creationId xmlns:p14="http://schemas.microsoft.com/office/powerpoint/2010/main" val="2573192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7A517C6-4C00-4ECB-AA00-71B5C3E14457}" type="datetimeFigureOut">
              <a:rPr kumimoji="1" lang="ja-JP" altLang="en-US" smtClean="0"/>
              <a:t>2021/11/19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7A7972-3790-4F8A-8648-8775A21844D5}" type="slidenum">
              <a:rPr kumimoji="1" lang="ja-JP" altLang="en-US" smtClean="0"/>
              <a:t>‹#›</a:t>
            </a:fld>
            <a:endParaRPr kumimoji="1" lang="ja-JP" altLang="en-US"/>
          </a:p>
        </p:txBody>
      </p:sp>
    </p:spTree>
    <p:extLst>
      <p:ext uri="{BB962C8B-B14F-4D97-AF65-F5344CB8AC3E}">
        <p14:creationId xmlns:p14="http://schemas.microsoft.com/office/powerpoint/2010/main" val="2923225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7A517C6-4C00-4ECB-AA00-71B5C3E14457}" type="datetimeFigureOut">
              <a:rPr kumimoji="1" lang="ja-JP" altLang="en-US" smtClean="0"/>
              <a:t>2021/11/19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7A7972-3790-4F8A-8648-8775A21844D5}" type="slidenum">
              <a:rPr kumimoji="1" lang="ja-JP" altLang="en-US" smtClean="0"/>
              <a:t>‹#›</a:t>
            </a:fld>
            <a:endParaRPr kumimoji="1" lang="ja-JP" altLang="en-US"/>
          </a:p>
        </p:txBody>
      </p:sp>
    </p:spTree>
    <p:extLst>
      <p:ext uri="{BB962C8B-B14F-4D97-AF65-F5344CB8AC3E}">
        <p14:creationId xmlns:p14="http://schemas.microsoft.com/office/powerpoint/2010/main" val="2405322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7A517C6-4C00-4ECB-AA00-71B5C3E14457}" type="datetimeFigureOut">
              <a:rPr kumimoji="1" lang="ja-JP" altLang="en-US" smtClean="0"/>
              <a:t>2021/11/19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67A7972-3790-4F8A-8648-8775A21844D5}" type="slidenum">
              <a:rPr kumimoji="1" lang="ja-JP" altLang="en-US" smtClean="0"/>
              <a:t>‹#›</a:t>
            </a:fld>
            <a:endParaRPr kumimoji="1" lang="ja-JP" altLang="en-US"/>
          </a:p>
        </p:txBody>
      </p:sp>
    </p:spTree>
    <p:extLst>
      <p:ext uri="{BB962C8B-B14F-4D97-AF65-F5344CB8AC3E}">
        <p14:creationId xmlns:p14="http://schemas.microsoft.com/office/powerpoint/2010/main" val="3653445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7A517C6-4C00-4ECB-AA00-71B5C3E14457}" type="datetimeFigureOut">
              <a:rPr kumimoji="1" lang="ja-JP" altLang="en-US" smtClean="0"/>
              <a:t>2021/11/19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67A7972-3790-4F8A-8648-8775A21844D5}" type="slidenum">
              <a:rPr kumimoji="1" lang="ja-JP" altLang="en-US" smtClean="0"/>
              <a:t>‹#›</a:t>
            </a:fld>
            <a:endParaRPr kumimoji="1" lang="ja-JP" altLang="en-US"/>
          </a:p>
        </p:txBody>
      </p:sp>
    </p:spTree>
    <p:extLst>
      <p:ext uri="{BB962C8B-B14F-4D97-AF65-F5344CB8AC3E}">
        <p14:creationId xmlns:p14="http://schemas.microsoft.com/office/powerpoint/2010/main" val="443160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7A517C6-4C00-4ECB-AA00-71B5C3E14457}" type="datetimeFigureOut">
              <a:rPr kumimoji="1" lang="ja-JP" altLang="en-US" smtClean="0"/>
              <a:t>2021/11/19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67A7972-3790-4F8A-8648-8775A21844D5}" type="slidenum">
              <a:rPr kumimoji="1" lang="ja-JP" altLang="en-US" smtClean="0"/>
              <a:t>‹#›</a:t>
            </a:fld>
            <a:endParaRPr kumimoji="1" lang="ja-JP" altLang="en-US"/>
          </a:p>
        </p:txBody>
      </p:sp>
    </p:spTree>
    <p:extLst>
      <p:ext uri="{BB962C8B-B14F-4D97-AF65-F5344CB8AC3E}">
        <p14:creationId xmlns:p14="http://schemas.microsoft.com/office/powerpoint/2010/main" val="405408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A517C6-4C00-4ECB-AA00-71B5C3E14457}" type="datetimeFigureOut">
              <a:rPr kumimoji="1" lang="ja-JP" altLang="en-US" smtClean="0"/>
              <a:t>2021/11/19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67A7972-3790-4F8A-8648-8775A21844D5}" type="slidenum">
              <a:rPr kumimoji="1" lang="ja-JP" altLang="en-US" smtClean="0"/>
              <a:t>‹#›</a:t>
            </a:fld>
            <a:endParaRPr kumimoji="1" lang="ja-JP" altLang="en-US"/>
          </a:p>
        </p:txBody>
      </p:sp>
    </p:spTree>
    <p:extLst>
      <p:ext uri="{BB962C8B-B14F-4D97-AF65-F5344CB8AC3E}">
        <p14:creationId xmlns:p14="http://schemas.microsoft.com/office/powerpoint/2010/main" val="723458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7A517C6-4C00-4ECB-AA00-71B5C3E14457}" type="datetimeFigureOut">
              <a:rPr kumimoji="1" lang="ja-JP" altLang="en-US" smtClean="0"/>
              <a:t>2021/11/19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67A7972-3790-4F8A-8648-8775A21844D5}" type="slidenum">
              <a:rPr kumimoji="1" lang="ja-JP" altLang="en-US" smtClean="0"/>
              <a:t>‹#›</a:t>
            </a:fld>
            <a:endParaRPr kumimoji="1" lang="ja-JP" altLang="en-US"/>
          </a:p>
        </p:txBody>
      </p:sp>
    </p:spTree>
    <p:extLst>
      <p:ext uri="{BB962C8B-B14F-4D97-AF65-F5344CB8AC3E}">
        <p14:creationId xmlns:p14="http://schemas.microsoft.com/office/powerpoint/2010/main" val="24359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7A517C6-4C00-4ECB-AA00-71B5C3E14457}" type="datetimeFigureOut">
              <a:rPr kumimoji="1" lang="ja-JP" altLang="en-US" smtClean="0"/>
              <a:t>2021/11/19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67A7972-3790-4F8A-8648-8775A21844D5}" type="slidenum">
              <a:rPr kumimoji="1" lang="ja-JP" altLang="en-US" smtClean="0"/>
              <a:t>‹#›</a:t>
            </a:fld>
            <a:endParaRPr kumimoji="1" lang="ja-JP" altLang="en-US"/>
          </a:p>
        </p:txBody>
      </p:sp>
    </p:spTree>
    <p:extLst>
      <p:ext uri="{BB962C8B-B14F-4D97-AF65-F5344CB8AC3E}">
        <p14:creationId xmlns:p14="http://schemas.microsoft.com/office/powerpoint/2010/main" val="2121083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A517C6-4C00-4ECB-AA00-71B5C3E14457}" type="datetimeFigureOut">
              <a:rPr kumimoji="1" lang="ja-JP" altLang="en-US" smtClean="0"/>
              <a:t>2021/11/19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7A7972-3790-4F8A-8648-8775A21844D5}" type="slidenum">
              <a:rPr kumimoji="1" lang="ja-JP" altLang="en-US" smtClean="0"/>
              <a:t>‹#›</a:t>
            </a:fld>
            <a:endParaRPr kumimoji="1" lang="ja-JP" altLang="en-US"/>
          </a:p>
        </p:txBody>
      </p:sp>
    </p:spTree>
    <p:extLst>
      <p:ext uri="{BB962C8B-B14F-4D97-AF65-F5344CB8AC3E}">
        <p14:creationId xmlns:p14="http://schemas.microsoft.com/office/powerpoint/2010/main" val="4485222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3F523DFC-4E83-4E31-A8E9-967AAA2B3A79}"/>
              </a:ext>
            </a:extLst>
          </p:cNvPr>
          <p:cNvSpPr txBox="1"/>
          <p:nvPr/>
        </p:nvSpPr>
        <p:spPr>
          <a:xfrm>
            <a:off x="0" y="321183"/>
            <a:ext cx="9144000" cy="2862322"/>
          </a:xfrm>
          <a:prstGeom prst="rect">
            <a:avLst/>
          </a:prstGeom>
          <a:noFill/>
        </p:spPr>
        <p:txBody>
          <a:bodyPr wrap="square" rtlCol="0">
            <a:spAutoFit/>
          </a:bodyPr>
          <a:lstStyle/>
          <a:p>
            <a:r>
              <a:rPr kumimoji="1" lang="ja-JP" altLang="en-US" dirty="0"/>
              <a:t>防災計画イメージ理解のための配付資料　</a:t>
            </a:r>
            <a:r>
              <a:rPr kumimoji="1" lang="en-US" altLang="ja-JP" dirty="0"/>
              <a:t>2021</a:t>
            </a:r>
            <a:r>
              <a:rPr kumimoji="1" lang="ja-JP" altLang="en-US" dirty="0"/>
              <a:t>年</a:t>
            </a:r>
            <a:r>
              <a:rPr kumimoji="1" lang="en-US" altLang="ja-JP" dirty="0"/>
              <a:t>11</a:t>
            </a:r>
            <a:r>
              <a:rPr kumimoji="1" lang="ja-JP" altLang="en-US" dirty="0"/>
              <a:t>月</a:t>
            </a:r>
            <a:r>
              <a:rPr kumimoji="1" lang="en-US" altLang="ja-JP" dirty="0"/>
              <a:t>21</a:t>
            </a:r>
            <a:r>
              <a:rPr kumimoji="1" lang="ja-JP" altLang="en-US" dirty="0"/>
              <a:t>日</a:t>
            </a:r>
            <a:endParaRPr kumimoji="1" lang="en-US" altLang="ja-JP" dirty="0"/>
          </a:p>
          <a:p>
            <a:endParaRPr lang="en-US" altLang="ja-JP" dirty="0"/>
          </a:p>
          <a:p>
            <a:r>
              <a:rPr kumimoji="1" lang="ja-JP" altLang="en-US" dirty="0"/>
              <a:t>資料１：マンション防災計画に関する議論</a:t>
            </a:r>
            <a:r>
              <a:rPr kumimoji="1" lang="en-US" altLang="ja-JP" dirty="0"/>
              <a:t>.pptx</a:t>
            </a:r>
          </a:p>
          <a:p>
            <a:r>
              <a:rPr kumimoji="1" lang="ja-JP" altLang="en-US" dirty="0"/>
              <a:t>資料２：地区防災計画の素案作成に向けた進め方ガイド（要点）</a:t>
            </a:r>
            <a:r>
              <a:rPr kumimoji="1" lang="en-US" altLang="ja-JP" dirty="0"/>
              <a:t>.pdf</a:t>
            </a:r>
          </a:p>
          <a:p>
            <a:r>
              <a:rPr lang="en-US" altLang="ja-JP" dirty="0"/>
              <a:t>	※</a:t>
            </a:r>
            <a:r>
              <a:rPr lang="ja-JP" altLang="en-US" dirty="0">
                <a:solidFill>
                  <a:srgbClr val="FF0000"/>
                </a:solidFill>
              </a:rPr>
              <a:t>地方公共団体職員向け</a:t>
            </a:r>
            <a:endParaRPr kumimoji="1" lang="en-US" altLang="ja-JP" dirty="0">
              <a:solidFill>
                <a:srgbClr val="FF0000"/>
              </a:solidFill>
            </a:endParaRPr>
          </a:p>
          <a:p>
            <a:r>
              <a:rPr kumimoji="1" lang="ja-JP" altLang="en-US" dirty="0"/>
              <a:t>資料３：地区防災計画（マンション編）比較資料</a:t>
            </a:r>
            <a:r>
              <a:rPr kumimoji="1" lang="en-US" altLang="ja-JP" dirty="0"/>
              <a:t>.</a:t>
            </a:r>
            <a:r>
              <a:rPr kumimoji="1" lang="en-US" altLang="ja-JP" dirty="0" err="1"/>
              <a:t>xls</a:t>
            </a:r>
            <a:r>
              <a:rPr kumimoji="1" lang="ja-JP" altLang="en-US" dirty="0"/>
              <a:t>　</a:t>
            </a:r>
            <a:r>
              <a:rPr kumimoji="1" lang="en-US" altLang="ja-JP" dirty="0"/>
              <a:t>※</a:t>
            </a:r>
            <a:r>
              <a:rPr kumimoji="1" lang="ja-JP" altLang="en-US" dirty="0">
                <a:solidFill>
                  <a:srgbClr val="FF0000"/>
                </a:solidFill>
              </a:rPr>
              <a:t>目次の比較</a:t>
            </a:r>
            <a:endParaRPr kumimoji="1" lang="en-US" altLang="ja-JP" dirty="0">
              <a:solidFill>
                <a:srgbClr val="FF0000"/>
              </a:solidFill>
            </a:endParaRPr>
          </a:p>
          <a:p>
            <a:r>
              <a:rPr lang="en-US" altLang="ja-JP" dirty="0">
                <a:solidFill>
                  <a:srgbClr val="FF0000"/>
                </a:solidFill>
              </a:rPr>
              <a:t>	※</a:t>
            </a:r>
            <a:r>
              <a:rPr lang="ja-JP" altLang="en-US" dirty="0">
                <a:solidFill>
                  <a:srgbClr val="FF0000"/>
                </a:solidFill>
              </a:rPr>
              <a:t>中央区、埼玉県、さいたま市、ソフィアステイシア地区防災計画</a:t>
            </a:r>
            <a:endParaRPr lang="en-US" altLang="ja-JP" dirty="0">
              <a:solidFill>
                <a:srgbClr val="FF0000"/>
              </a:solidFill>
            </a:endParaRPr>
          </a:p>
          <a:p>
            <a:r>
              <a:rPr kumimoji="1" lang="ja-JP" altLang="en-US" dirty="0"/>
              <a:t>資料４：地区防災計画の素案作成支援ガイド </a:t>
            </a:r>
            <a:r>
              <a:rPr kumimoji="1" lang="en-US" altLang="ja-JP" dirty="0"/>
              <a:t>(p.25</a:t>
            </a:r>
            <a:r>
              <a:rPr kumimoji="1" lang="ja-JP" altLang="en-US" dirty="0"/>
              <a:t>抜粋</a:t>
            </a:r>
            <a:r>
              <a:rPr kumimoji="1" lang="en-US" altLang="ja-JP" dirty="0"/>
              <a:t>).pdf ※</a:t>
            </a:r>
            <a:r>
              <a:rPr kumimoji="1" lang="ja-JP" altLang="en-US" dirty="0">
                <a:solidFill>
                  <a:srgbClr val="FF0000"/>
                </a:solidFill>
              </a:rPr>
              <a:t>シナリオ</a:t>
            </a:r>
            <a:endParaRPr lang="en-US" altLang="ja-JP" dirty="0">
              <a:solidFill>
                <a:srgbClr val="FF0000"/>
              </a:solidFill>
            </a:endParaRPr>
          </a:p>
          <a:p>
            <a:r>
              <a:rPr kumimoji="1" lang="ja-JP" altLang="en-US" dirty="0"/>
              <a:t>資料５：川崎市防災ポータルサイト</a:t>
            </a:r>
            <a:endParaRPr kumimoji="1" lang="en-US" altLang="ja-JP" dirty="0"/>
          </a:p>
          <a:p>
            <a:r>
              <a:rPr lang="en-US" altLang="ja-JP" dirty="0"/>
              <a:t>	</a:t>
            </a:r>
            <a:r>
              <a:rPr kumimoji="1" lang="ja-JP" altLang="en-US" dirty="0"/>
              <a:t>「風水害編：</a:t>
            </a:r>
            <a:r>
              <a:rPr kumimoji="1" lang="en-US" altLang="ja-JP" dirty="0"/>
              <a:t>08 </a:t>
            </a:r>
            <a:r>
              <a:rPr kumimoji="1" lang="ja-JP" altLang="en-US" dirty="0"/>
              <a:t>マイ</a:t>
            </a:r>
            <a:r>
              <a:rPr kumimoji="1" lang="ja-JP" altLang="en-US" dirty="0">
                <a:solidFill>
                  <a:srgbClr val="FF0000"/>
                </a:solidFill>
              </a:rPr>
              <a:t>タイムライン</a:t>
            </a:r>
            <a:r>
              <a:rPr kumimoji="1" lang="ja-JP" altLang="en-US" dirty="0"/>
              <a:t>をつくろう」例（</a:t>
            </a:r>
            <a:r>
              <a:rPr kumimoji="1" lang="en-US" altLang="ja-JP" dirty="0"/>
              <a:t>R01_gougai_6-7men</a:t>
            </a:r>
            <a:r>
              <a:rPr kumimoji="1" lang="ja-JP" altLang="en-US" dirty="0"/>
              <a:t>）</a:t>
            </a:r>
            <a:r>
              <a:rPr kumimoji="1" lang="en-US" altLang="ja-JP" dirty="0"/>
              <a:t>.pdf</a:t>
            </a:r>
            <a:endParaRPr kumimoji="1" lang="ja-JP" altLang="en-US" dirty="0"/>
          </a:p>
        </p:txBody>
      </p:sp>
      <p:sp>
        <p:nvSpPr>
          <p:cNvPr id="5" name="テキスト ボックス 4">
            <a:extLst>
              <a:ext uri="{FF2B5EF4-FFF2-40B4-BE49-F238E27FC236}">
                <a16:creationId xmlns:a16="http://schemas.microsoft.com/office/drawing/2014/main" id="{9ABD9FF9-FD32-482D-BB68-25C24EDCA030}"/>
              </a:ext>
            </a:extLst>
          </p:cNvPr>
          <p:cNvSpPr txBox="1"/>
          <p:nvPr/>
        </p:nvSpPr>
        <p:spPr>
          <a:xfrm>
            <a:off x="0" y="3183505"/>
            <a:ext cx="9144000" cy="3785652"/>
          </a:xfrm>
          <a:prstGeom prst="rect">
            <a:avLst/>
          </a:prstGeom>
          <a:noFill/>
        </p:spPr>
        <p:txBody>
          <a:bodyPr wrap="square" rtlCol="0">
            <a:spAutoFit/>
          </a:bodyPr>
          <a:lstStyle/>
          <a:p>
            <a:r>
              <a:rPr kumimoji="1" lang="ja-JP" altLang="en-US" sz="1200" dirty="0">
                <a:latin typeface="+mn-ea"/>
              </a:rPr>
              <a:t>参考情報　</a:t>
            </a:r>
            <a:r>
              <a:rPr kumimoji="1" lang="en-US" altLang="ja-JP" sz="1200" dirty="0">
                <a:latin typeface="+mn-ea"/>
              </a:rPr>
              <a:t>※</a:t>
            </a:r>
            <a:r>
              <a:rPr kumimoji="1" lang="ja-JP" altLang="en-US" sz="1200" dirty="0">
                <a:latin typeface="+mn-ea"/>
              </a:rPr>
              <a:t>ホームページは数多くあり、</a:t>
            </a:r>
            <a:r>
              <a:rPr kumimoji="1" lang="en-US" altLang="ja-JP" sz="1200" dirty="0">
                <a:latin typeface="+mn-ea"/>
              </a:rPr>
              <a:t>pdf</a:t>
            </a:r>
            <a:r>
              <a:rPr kumimoji="1" lang="ja-JP" altLang="en-US" sz="1200" dirty="0">
                <a:latin typeface="+mn-ea"/>
              </a:rPr>
              <a:t>を配布している</a:t>
            </a:r>
            <a:endParaRPr kumimoji="1" lang="en-US" altLang="ja-JP" sz="1200" dirty="0">
              <a:latin typeface="+mn-ea"/>
            </a:endParaRPr>
          </a:p>
          <a:p>
            <a:r>
              <a:rPr kumimoji="1" lang="ja-JP" altLang="en-US" sz="1200" dirty="0">
                <a:latin typeface="+mn-ea"/>
              </a:rPr>
              <a:t>■内閣府</a:t>
            </a:r>
            <a:endParaRPr kumimoji="1" lang="en-US" altLang="ja-JP" sz="1200" dirty="0">
              <a:latin typeface="+mn-ea"/>
            </a:endParaRPr>
          </a:p>
          <a:p>
            <a:r>
              <a:rPr kumimoji="1" lang="ja-JP" altLang="en-US" sz="1200" dirty="0">
                <a:latin typeface="+mn-ea"/>
              </a:rPr>
              <a:t>みんなでつくる地区防災計画 </a:t>
            </a:r>
            <a:r>
              <a:rPr kumimoji="1" lang="en-US" altLang="ja-JP" sz="1200" dirty="0">
                <a:latin typeface="+mn-ea"/>
              </a:rPr>
              <a:t>- </a:t>
            </a:r>
            <a:r>
              <a:rPr kumimoji="1" lang="ja-JP" altLang="en-US" sz="1200" dirty="0">
                <a:latin typeface="+mn-ea"/>
              </a:rPr>
              <a:t>防災情報のページ </a:t>
            </a:r>
            <a:endParaRPr lang="en-US" altLang="ja-JP" sz="1200" dirty="0">
              <a:latin typeface="+mn-ea"/>
            </a:endParaRPr>
          </a:p>
          <a:p>
            <a:r>
              <a:rPr kumimoji="1" lang="ja-JP" altLang="en-US" sz="1200" dirty="0">
                <a:latin typeface="+mn-ea"/>
              </a:rPr>
              <a:t>マンションと地域の連携・共助による 地域防災力の強化</a:t>
            </a:r>
            <a:endParaRPr kumimoji="1" lang="en-US" altLang="ja-JP" sz="1200" dirty="0">
              <a:latin typeface="+mn-ea"/>
            </a:endParaRPr>
          </a:p>
          <a:p>
            <a:r>
              <a:rPr kumimoji="1" lang="en-US" altLang="ja-JP" sz="1200" dirty="0">
                <a:latin typeface="+mn-ea"/>
              </a:rPr>
              <a:t>E</a:t>
            </a:r>
            <a:r>
              <a:rPr kumimoji="1" lang="ja-JP" altLang="en-US" sz="1200" dirty="0">
                <a:latin typeface="+mn-ea"/>
              </a:rPr>
              <a:t>マンション 地区防災計画 （案） </a:t>
            </a:r>
            <a:r>
              <a:rPr kumimoji="1" lang="en-US" altLang="ja-JP" sz="1200" dirty="0">
                <a:latin typeface="+mn-ea"/>
              </a:rPr>
              <a:t>- </a:t>
            </a:r>
            <a:r>
              <a:rPr kumimoji="1" lang="ja-JP" altLang="en-US" sz="1200" dirty="0">
                <a:latin typeface="+mn-ea"/>
              </a:rPr>
              <a:t>国土交通省</a:t>
            </a:r>
            <a:endParaRPr lang="en-US" altLang="ja-JP" sz="1200" dirty="0">
              <a:latin typeface="+mn-ea"/>
            </a:endParaRPr>
          </a:p>
          <a:p>
            <a:endParaRPr kumimoji="1" lang="en-US" altLang="ja-JP" sz="1200" dirty="0">
              <a:latin typeface="+mn-ea"/>
            </a:endParaRPr>
          </a:p>
          <a:p>
            <a:r>
              <a:rPr kumimoji="1" lang="ja-JP" altLang="en-US" sz="1200" dirty="0">
                <a:latin typeface="+mn-ea"/>
              </a:rPr>
              <a:t>■マンション防災及び地区防災</a:t>
            </a:r>
            <a:endParaRPr kumimoji="1" lang="en-US" altLang="ja-JP" sz="1200" dirty="0">
              <a:latin typeface="+mn-ea"/>
            </a:endParaRPr>
          </a:p>
          <a:p>
            <a:r>
              <a:rPr kumimoji="1" lang="ja-JP" altLang="en-US" sz="1200" dirty="0">
                <a:latin typeface="+mn-ea"/>
              </a:rPr>
              <a:t>埼玉県地域防災計画</a:t>
            </a:r>
            <a:endParaRPr lang="zh-TW" altLang="en-US" sz="1200" dirty="0">
              <a:latin typeface="+mn-ea"/>
            </a:endParaRPr>
          </a:p>
          <a:p>
            <a:r>
              <a:rPr kumimoji="1" lang="ja-JP" altLang="en-US" sz="1200" dirty="0">
                <a:latin typeface="+mn-ea"/>
              </a:rPr>
              <a:t>震災時活動マニュアル策定の手引き　中央区ホームページ</a:t>
            </a:r>
            <a:endParaRPr kumimoji="1" lang="en-US" altLang="ja-JP" sz="1200" dirty="0">
              <a:latin typeface="+mn-ea"/>
            </a:endParaRPr>
          </a:p>
          <a:p>
            <a:r>
              <a:rPr kumimoji="1" lang="ja-JP" altLang="en-US" sz="1200" dirty="0">
                <a:latin typeface="+mn-ea"/>
              </a:rPr>
              <a:t>さいたま市地区防災計画策定の手引き</a:t>
            </a:r>
            <a:endParaRPr lang="en-US" altLang="ja-JP" sz="1200" dirty="0">
              <a:latin typeface="+mn-ea"/>
            </a:endParaRPr>
          </a:p>
          <a:p>
            <a:r>
              <a:rPr kumimoji="1" lang="ja-JP" altLang="en-US" sz="1200" dirty="0">
                <a:latin typeface="+mn-ea"/>
              </a:rPr>
              <a:t>公益財団法人マンション管理センター｜ マンション管理組合のための震災対策チェックリスト</a:t>
            </a:r>
            <a:endParaRPr kumimoji="1" lang="en-US" altLang="ja-JP" sz="1200" dirty="0">
              <a:latin typeface="+mn-ea"/>
            </a:endParaRPr>
          </a:p>
          <a:p>
            <a:r>
              <a:rPr kumimoji="1" lang="ja-JP" altLang="en-US" sz="1200" dirty="0">
                <a:latin typeface="+mn-ea"/>
              </a:rPr>
              <a:t>高層マンション 防災対策の手引き </a:t>
            </a:r>
            <a:r>
              <a:rPr kumimoji="1" lang="en-US" altLang="ja-JP" sz="1200" dirty="0">
                <a:latin typeface="+mn-ea"/>
              </a:rPr>
              <a:t>- </a:t>
            </a:r>
            <a:r>
              <a:rPr kumimoji="1" lang="ja-JP" altLang="en-US" sz="1200" dirty="0">
                <a:latin typeface="+mn-ea"/>
              </a:rPr>
              <a:t>品川区　</a:t>
            </a:r>
            <a:endParaRPr kumimoji="1" lang="en-US" altLang="ja-JP" sz="1200" dirty="0">
              <a:latin typeface="+mn-ea"/>
            </a:endParaRPr>
          </a:p>
          <a:p>
            <a:r>
              <a:rPr kumimoji="1" lang="ja-JP" altLang="en-US" sz="1200" dirty="0">
                <a:latin typeface="+mn-ea"/>
              </a:rPr>
              <a:t>よこすか海辺ニュータウンソフィアステイシア地区防災計画</a:t>
            </a:r>
            <a:endParaRPr kumimoji="1" lang="en-US" altLang="ja-JP" sz="1200" dirty="0">
              <a:latin typeface="+mn-ea"/>
            </a:endParaRPr>
          </a:p>
          <a:p>
            <a:endParaRPr kumimoji="1" lang="en-US" altLang="ja-JP" sz="1200" dirty="0">
              <a:latin typeface="+mn-ea"/>
            </a:endParaRPr>
          </a:p>
          <a:p>
            <a:r>
              <a:rPr kumimoji="1" lang="ja-JP" altLang="en-US" sz="1200" dirty="0">
                <a:latin typeface="+mn-ea"/>
              </a:rPr>
              <a:t>■特定非営利活動法人　日本防災士会　地区防災計画　地区防災計画推進特設サイト：「みんなで作る地区防災計画」</a:t>
            </a:r>
          </a:p>
          <a:p>
            <a:r>
              <a:rPr kumimoji="1" lang="ja-JP" altLang="en-US" sz="1200" dirty="0">
                <a:latin typeface="+mn-ea"/>
              </a:rPr>
              <a:t>　地区防災計画各種資料集　地区防災計画の策定・実施に有益な各種資料集</a:t>
            </a:r>
          </a:p>
          <a:p>
            <a:endParaRPr lang="en-US" altLang="ja-JP" sz="1200" dirty="0">
              <a:latin typeface="+mn-ea"/>
            </a:endParaRPr>
          </a:p>
          <a:p>
            <a:r>
              <a:rPr kumimoji="1" lang="ja-JP" altLang="en-US" sz="1200" dirty="0">
                <a:latin typeface="+mn-ea"/>
              </a:rPr>
              <a:t>■黒潮町公式</a:t>
            </a:r>
            <a:r>
              <a:rPr kumimoji="1" lang="en-US" altLang="ja-JP" sz="1200" dirty="0">
                <a:latin typeface="+mn-ea"/>
              </a:rPr>
              <a:t>YouTube</a:t>
            </a:r>
            <a:r>
              <a:rPr kumimoji="1" lang="ja-JP" altLang="en-US" sz="1200" dirty="0">
                <a:latin typeface="+mn-ea"/>
              </a:rPr>
              <a:t>チャンネル：「まねっこ防災」のアプローチ</a:t>
            </a:r>
            <a:endParaRPr kumimoji="1" lang="en-US" altLang="ja-JP" sz="1200" dirty="0">
              <a:latin typeface="+mn-ea"/>
            </a:endParaRPr>
          </a:p>
          <a:p>
            <a:r>
              <a:rPr kumimoji="1" lang="ja-JP" altLang="en-US" sz="1200" dirty="0">
                <a:latin typeface="+mn-ea"/>
              </a:rPr>
              <a:t>　高知県黒潮町・京都大学防災研究所 地区防災計画プロジェクトが制作した防災教材</a:t>
            </a:r>
            <a:endParaRPr kumimoji="1" lang="en-US" altLang="ja-JP" sz="1200" dirty="0">
              <a:latin typeface="+mn-ea"/>
            </a:endParaRPr>
          </a:p>
          <a:p>
            <a:endParaRPr kumimoji="1" lang="ja-JP" altLang="en-US" sz="1200" dirty="0">
              <a:latin typeface="+mn-ea"/>
            </a:endParaRPr>
          </a:p>
        </p:txBody>
      </p:sp>
      <p:sp>
        <p:nvSpPr>
          <p:cNvPr id="6" name="四角形: メモ 5">
            <a:extLst>
              <a:ext uri="{FF2B5EF4-FFF2-40B4-BE49-F238E27FC236}">
                <a16:creationId xmlns:a16="http://schemas.microsoft.com/office/drawing/2014/main" id="{C6BABA42-7214-46B9-A04B-60B4FD4EC399}"/>
              </a:ext>
            </a:extLst>
          </p:cNvPr>
          <p:cNvSpPr/>
          <p:nvPr/>
        </p:nvSpPr>
        <p:spPr>
          <a:xfrm>
            <a:off x="5968182" y="3429001"/>
            <a:ext cx="3087328" cy="1310148"/>
          </a:xfrm>
          <a:prstGeom prst="foldedCorner">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050" dirty="0"/>
              <a:t>目次事例資料誤記修正</a:t>
            </a:r>
            <a:br>
              <a:rPr kumimoji="1" lang="en-US" altLang="ja-JP" sz="1050" dirty="0"/>
            </a:br>
            <a:r>
              <a:rPr kumimoji="1" lang="ja-JP" altLang="en-US" sz="1050" dirty="0"/>
              <a:t>「</a:t>
            </a: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よこすか海辺ニュータウンソフィアステイシア地区防災計画</a:t>
            </a:r>
            <a:r>
              <a:rPr lang="ja-JP" altLang="en-US" sz="1050" dirty="0"/>
              <a:t> </a:t>
            </a:r>
            <a:r>
              <a:rPr kumimoji="1" lang="ja-JP" altLang="en-US" sz="1050" dirty="0"/>
              <a:t>」</a:t>
            </a:r>
            <a:endParaRPr kumimoji="1" lang="en-US" altLang="ja-JP" sz="1050" dirty="0"/>
          </a:p>
          <a:p>
            <a:r>
              <a:rPr kumimoji="1" lang="en-US" altLang="ja-JP" sz="1050" dirty="0"/>
              <a:t>18</a:t>
            </a:r>
            <a:r>
              <a:rPr kumimoji="1" lang="ja-JP" altLang="en-US" sz="1050" dirty="0"/>
              <a:t>行：</a:t>
            </a:r>
            <a:r>
              <a:rPr kumimoji="1" lang="en-US" altLang="ja-JP" sz="1050" dirty="0"/>
              <a:t>9.</a:t>
            </a:r>
            <a:r>
              <a:rPr kumimoji="1" lang="ja-JP" altLang="en-US" sz="1050" dirty="0"/>
              <a:t>災害時要援護者の避難対策</a:t>
            </a:r>
          </a:p>
          <a:p>
            <a:r>
              <a:rPr kumimoji="1" lang="en-US" altLang="ja-JP" sz="1050" dirty="0"/>
              <a:t>19</a:t>
            </a:r>
            <a:r>
              <a:rPr kumimoji="1" lang="ja-JP" altLang="en-US" sz="1050" dirty="0"/>
              <a:t>行：</a:t>
            </a:r>
            <a:r>
              <a:rPr kumimoji="1" lang="en-US" altLang="ja-JP" sz="1050" dirty="0"/>
              <a:t>10.</a:t>
            </a:r>
            <a:r>
              <a:rPr kumimoji="1" lang="ja-JP" altLang="en-US" sz="1050"/>
              <a:t>被災建築物及び宅地</a:t>
            </a:r>
            <a:r>
              <a:rPr kumimoji="1" lang="ja-JP" altLang="en-US" sz="1050" dirty="0"/>
              <a:t>の危険度判定</a:t>
            </a:r>
          </a:p>
        </p:txBody>
      </p:sp>
    </p:spTree>
    <p:extLst>
      <p:ext uri="{BB962C8B-B14F-4D97-AF65-F5344CB8AC3E}">
        <p14:creationId xmlns:p14="http://schemas.microsoft.com/office/powerpoint/2010/main" val="3774477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353959"/>
            <a:ext cx="9144000" cy="5970865"/>
          </a:xfrm>
          <a:prstGeom prst="rect">
            <a:avLst/>
          </a:prstGeom>
          <a:noFill/>
        </p:spPr>
        <p:txBody>
          <a:bodyPr wrap="square" rtlCol="0">
            <a:spAutoFit/>
          </a:bodyPr>
          <a:lstStyle/>
          <a:p>
            <a:r>
              <a:rPr kumimoji="1" lang="ja-JP" altLang="en-US" sz="1200" dirty="0"/>
              <a:t>マンション防災計画に関する議論（マンション防災マニュアル、地区防災計画）</a:t>
            </a:r>
            <a:endParaRPr kumimoji="1" lang="en-US" altLang="ja-JP" sz="1200" dirty="0"/>
          </a:p>
          <a:p>
            <a:r>
              <a:rPr kumimoji="1" lang="ja-JP" altLang="en-US" sz="1000" dirty="0"/>
              <a:t>杉戸町第</a:t>
            </a:r>
            <a:r>
              <a:rPr kumimoji="1" lang="en-US" altLang="ja-JP" sz="1000" dirty="0"/>
              <a:t>19</a:t>
            </a:r>
            <a:r>
              <a:rPr kumimoji="1" lang="ja-JP" altLang="en-US" sz="1000" dirty="0"/>
              <a:t>区　石田政海　（防災士、応急手当普及員、救急法救急員、幼児安全法支援員）</a:t>
            </a:r>
            <a:r>
              <a:rPr kumimoji="1" lang="en-US" altLang="ja-JP" sz="1000" dirty="0"/>
              <a:t>2021/11/21</a:t>
            </a:r>
            <a:r>
              <a:rPr kumimoji="1" lang="ja-JP" altLang="en-US" sz="1000" dirty="0"/>
              <a:t>版　名刺、自己紹介は必要か</a:t>
            </a:r>
            <a:endParaRPr kumimoji="1" lang="en-US" altLang="ja-JP" sz="1000" dirty="0"/>
          </a:p>
          <a:p>
            <a:endParaRPr lang="en-US" altLang="ja-JP" sz="1200" dirty="0"/>
          </a:p>
          <a:p>
            <a:r>
              <a:rPr kumimoji="1" lang="ja-JP" altLang="en-US" sz="1200" dirty="0"/>
              <a:t>０．防災計画の必要性</a:t>
            </a:r>
            <a:endParaRPr kumimoji="1" lang="en-US" altLang="ja-JP" sz="1200" dirty="0"/>
          </a:p>
          <a:p>
            <a:pPr lvl="1"/>
            <a:r>
              <a:rPr kumimoji="1" lang="ja-JP" altLang="en-US" sz="1200" dirty="0"/>
              <a:t>命と健康を守り、財産を守り、避難生活を守るために、被災時に何をどうしたらよいのかを情報共有して実行する共助のため。</a:t>
            </a:r>
            <a:endParaRPr kumimoji="1" lang="en-US" altLang="ja-JP" sz="1200" dirty="0"/>
          </a:p>
          <a:p>
            <a:pPr lvl="1"/>
            <a:r>
              <a:rPr kumimoji="1" lang="en-US" altLang="ja-JP" sz="1200" dirty="0"/>
              <a:t>※</a:t>
            </a:r>
            <a:r>
              <a:rPr kumimoji="1" lang="ja-JP" altLang="en-US" sz="1200" dirty="0"/>
              <a:t>「喫緊の人命救助」「安全の確保と生活の維持」「資産の保全」</a:t>
            </a:r>
            <a:endParaRPr kumimoji="1" lang="en-US" altLang="ja-JP" sz="1200" dirty="0"/>
          </a:p>
          <a:p>
            <a:pPr lvl="1"/>
            <a:r>
              <a:rPr lang="ja-JP" altLang="en-US" sz="1200" dirty="0"/>
              <a:t>防災訓練と同じで事前のシミュレーションには色々なメリット</a:t>
            </a:r>
            <a:endParaRPr lang="en-US" altLang="ja-JP" sz="1200" dirty="0"/>
          </a:p>
          <a:p>
            <a:pPr lvl="1"/>
            <a:endParaRPr kumimoji="1" lang="en-US" altLang="ja-JP" sz="1200" dirty="0"/>
          </a:p>
          <a:p>
            <a:r>
              <a:rPr kumimoji="1" lang="ja-JP" altLang="en-US" sz="1200" dirty="0"/>
              <a:t>１．目的を明確に定める</a:t>
            </a:r>
            <a:endParaRPr kumimoji="1" lang="en-US" altLang="ja-JP" sz="1200" dirty="0"/>
          </a:p>
          <a:p>
            <a:pPr lvl="1"/>
            <a:r>
              <a:rPr kumimoji="1" lang="ja-JP" altLang="en-US" sz="1200" dirty="0"/>
              <a:t>誰が、何のために、どのように、予算は、期限は、関係者は</a:t>
            </a:r>
            <a:endParaRPr kumimoji="1" lang="en-US" altLang="ja-JP" sz="1200" dirty="0"/>
          </a:p>
          <a:p>
            <a:pPr lvl="1"/>
            <a:r>
              <a:rPr kumimoji="1" lang="ja-JP" altLang="en-US" sz="1200" dirty="0"/>
              <a:t>建前と本音</a:t>
            </a:r>
            <a:endParaRPr kumimoji="1" lang="en-US" altLang="ja-JP" sz="1200" dirty="0"/>
          </a:p>
          <a:p>
            <a:pPr lvl="1"/>
            <a:endParaRPr lang="en-US" altLang="ja-JP" sz="1200" dirty="0"/>
          </a:p>
          <a:p>
            <a:r>
              <a:rPr kumimoji="1" lang="ja-JP" altLang="en-US" sz="1200" dirty="0"/>
              <a:t>２．マンション防災計画等は各自治体や地区防災等において作成されているものを参考にする</a:t>
            </a:r>
            <a:endParaRPr kumimoji="1" lang="en-US" altLang="ja-JP" sz="1200" dirty="0"/>
          </a:p>
          <a:p>
            <a:pPr lvl="1"/>
            <a:r>
              <a:rPr kumimoji="1" lang="en-US" altLang="ja-JP" sz="1200" dirty="0"/>
              <a:t>※</a:t>
            </a:r>
            <a:r>
              <a:rPr kumimoji="1" lang="ja-JP" altLang="en-US" sz="1200" dirty="0"/>
              <a:t>時間をかけない、他人の知恵を最大活用、小さく産んで大きく育てる</a:t>
            </a:r>
            <a:endParaRPr kumimoji="1" lang="en-US" altLang="ja-JP" sz="1200" dirty="0"/>
          </a:p>
          <a:p>
            <a:pPr lvl="1"/>
            <a:r>
              <a:rPr lang="ja-JP" altLang="en-US" sz="1200" dirty="0"/>
              <a:t>基本：「マンション震災時活動マニュアル作成の手引き」　埼玉県</a:t>
            </a:r>
            <a:endParaRPr lang="en-US" altLang="ja-JP" sz="1200" dirty="0"/>
          </a:p>
          <a:p>
            <a:pPr lvl="1"/>
            <a:r>
              <a:rPr lang="ja-JP" altLang="en-US" sz="1200" dirty="0"/>
              <a:t>参考：「震災時活動マニュアル策定の手引き」　中央区</a:t>
            </a:r>
            <a:endParaRPr lang="en-US" altLang="ja-JP" sz="1200" dirty="0"/>
          </a:p>
          <a:p>
            <a:pPr lvl="1"/>
            <a:r>
              <a:rPr lang="ja-JP" altLang="en-US" sz="1200" dirty="0"/>
              <a:t>　　　　「さいたま市地区防災計画策定の手引き」</a:t>
            </a:r>
            <a:endParaRPr lang="en-US" altLang="ja-JP" sz="1200" dirty="0"/>
          </a:p>
          <a:p>
            <a:pPr lvl="1"/>
            <a:r>
              <a:rPr kumimoji="1" lang="ja-JP" altLang="en-US" sz="1200" dirty="0"/>
              <a:t>重要な情報源：内閣府ホーム  </a:t>
            </a:r>
            <a:r>
              <a:rPr kumimoji="1" lang="en-US" altLang="ja-JP" sz="1200" dirty="0"/>
              <a:t>&gt; &gt;  </a:t>
            </a:r>
            <a:r>
              <a:rPr kumimoji="1" lang="ja-JP" altLang="en-US" sz="1200" dirty="0"/>
              <a:t>防災情報のページ </a:t>
            </a:r>
            <a:r>
              <a:rPr kumimoji="1" lang="en-US" altLang="ja-JP" sz="1200" dirty="0"/>
              <a:t>&gt; &gt; </a:t>
            </a:r>
            <a:r>
              <a:rPr kumimoji="1" lang="ja-JP" altLang="en-US" sz="1200" dirty="0"/>
              <a:t>みんなでつくる地区防災計画</a:t>
            </a:r>
            <a:endParaRPr lang="en-US" altLang="ja-JP" sz="1200" dirty="0"/>
          </a:p>
          <a:p>
            <a:endParaRPr lang="en-US" altLang="ja-JP" sz="1200" dirty="0"/>
          </a:p>
          <a:p>
            <a:r>
              <a:rPr kumimoji="1" lang="ja-JP" altLang="en-US" sz="1200" dirty="0"/>
              <a:t>３．目標として策定する文書は２種類</a:t>
            </a:r>
            <a:r>
              <a:rPr kumimoji="1" lang="en-US" altLang="ja-JP" sz="1200" dirty="0"/>
              <a:t>+α</a:t>
            </a:r>
            <a:r>
              <a:rPr kumimoji="1" lang="ja-JP" altLang="en-US" sz="1200" dirty="0"/>
              <a:t>、「マンション防災計画（総論）」「被災時行動リスト」</a:t>
            </a:r>
            <a:endParaRPr kumimoji="1" lang="en-US" altLang="ja-JP" sz="1200" dirty="0"/>
          </a:p>
          <a:p>
            <a:pPr lvl="1"/>
            <a:r>
              <a:rPr kumimoji="1" lang="ja-JP" altLang="en-US" sz="1200" dirty="0"/>
              <a:t>・「被災時行動リスト」Ａ４、２枚程度情報量厳選して表裏ラミネート加工して各戸配布</a:t>
            </a:r>
            <a:endParaRPr kumimoji="1" lang="en-US" altLang="ja-JP" sz="1200" dirty="0"/>
          </a:p>
          <a:p>
            <a:pPr lvl="1"/>
            <a:r>
              <a:rPr kumimoji="1" lang="ja-JP" altLang="en-US" sz="1200" dirty="0"/>
              <a:t>・詳細情報は参照先「マンション防災計画（総論）」</a:t>
            </a:r>
            <a:endParaRPr kumimoji="1" lang="en-US" altLang="ja-JP" sz="1200" dirty="0"/>
          </a:p>
          <a:p>
            <a:pPr lvl="1"/>
            <a:r>
              <a:rPr kumimoji="1" lang="ja-JP" altLang="en-US" sz="1200" dirty="0"/>
              <a:t>・</a:t>
            </a:r>
            <a:r>
              <a:rPr kumimoji="1" lang="en-US" altLang="ja-JP" sz="1200" dirty="0"/>
              <a:t>α</a:t>
            </a:r>
            <a:r>
              <a:rPr kumimoji="1" lang="ja-JP" altLang="en-US" sz="1200" dirty="0"/>
              <a:t>：タイムライン</a:t>
            </a:r>
            <a:r>
              <a:rPr lang="ja-JP" altLang="en-US" sz="1200" b="0" i="0" u="none" strike="noStrike" baseline="0" dirty="0">
                <a:latin typeface="MS-Mincho"/>
              </a:rPr>
              <a:t>「いつ」「誰が」「何を」等を厳密に時系列で定める</a:t>
            </a:r>
            <a:endParaRPr kumimoji="1" lang="en-US" altLang="ja-JP" sz="1200" dirty="0"/>
          </a:p>
          <a:p>
            <a:endParaRPr kumimoji="1" lang="en-US" altLang="ja-JP" sz="1200" dirty="0"/>
          </a:p>
          <a:p>
            <a:r>
              <a:rPr kumimoji="1" lang="ja-JP" altLang="en-US" sz="1200" dirty="0"/>
              <a:t>４．想定外シナリオは複合被災とし</a:t>
            </a:r>
            <a:endParaRPr kumimoji="1" lang="en-US" altLang="ja-JP" sz="1200" dirty="0"/>
          </a:p>
          <a:p>
            <a:pPr lvl="1"/>
            <a:r>
              <a:rPr kumimoji="1" lang="ja-JP" altLang="en-US" sz="1200" dirty="0"/>
              <a:t>「平日日中」「地震」「停電」「利根川決壊」「火災」＋「集中豪雨」</a:t>
            </a:r>
            <a:endParaRPr kumimoji="1" lang="en-US" altLang="ja-JP" sz="1200" dirty="0"/>
          </a:p>
          <a:p>
            <a:endParaRPr lang="en-US" altLang="ja-JP" sz="1200" dirty="0"/>
          </a:p>
          <a:p>
            <a:r>
              <a:rPr kumimoji="1" lang="ja-JP" altLang="en-US" sz="1200" dirty="0"/>
              <a:t>５．作りっぱなしではなく情報伝達とモニタリングを強く意識（改善見直しが重要）</a:t>
            </a:r>
            <a:endParaRPr kumimoji="1" lang="en-US" altLang="ja-JP" sz="1200" dirty="0"/>
          </a:p>
          <a:p>
            <a:pPr lvl="1"/>
            <a:r>
              <a:rPr lang="ja-JP" altLang="en-US" sz="1200" dirty="0"/>
              <a:t>実践的な訓練は必要</a:t>
            </a:r>
            <a:endParaRPr lang="en-US" altLang="ja-JP" sz="1200" dirty="0"/>
          </a:p>
          <a:p>
            <a:endParaRPr lang="en-US" altLang="ja-JP" sz="1200" dirty="0"/>
          </a:p>
          <a:p>
            <a:r>
              <a:rPr kumimoji="1" lang="ja-JP" altLang="en-US" sz="1200" dirty="0"/>
              <a:t>６．事前準備</a:t>
            </a:r>
            <a:endParaRPr kumimoji="1" lang="en-US" altLang="ja-JP" sz="1200" dirty="0"/>
          </a:p>
          <a:p>
            <a:pPr lvl="1"/>
            <a:r>
              <a:rPr kumimoji="1" lang="ja-JP" altLang="en-US" sz="1200" dirty="0"/>
              <a:t>電源喪失した場合にはパソコンやプリンタが使えなくなる：最低限のチェックリストや用紙はあらかじめ準備</a:t>
            </a:r>
            <a:endParaRPr kumimoji="1" lang="en-US" altLang="ja-JP" sz="1200" dirty="0"/>
          </a:p>
        </p:txBody>
      </p:sp>
      <p:sp>
        <p:nvSpPr>
          <p:cNvPr id="3" name="テキスト ボックス 2">
            <a:extLst>
              <a:ext uri="{FF2B5EF4-FFF2-40B4-BE49-F238E27FC236}">
                <a16:creationId xmlns:a16="http://schemas.microsoft.com/office/drawing/2014/main" id="{0E03F5F7-9163-4B86-ABE2-3F9591ABEE96}"/>
              </a:ext>
            </a:extLst>
          </p:cNvPr>
          <p:cNvSpPr txBox="1"/>
          <p:nvPr/>
        </p:nvSpPr>
        <p:spPr>
          <a:xfrm>
            <a:off x="6134793" y="1355511"/>
            <a:ext cx="2909454" cy="4131900"/>
          </a:xfrm>
          <a:prstGeom prst="rect">
            <a:avLst/>
          </a:prstGeom>
          <a:noFill/>
          <a:ln>
            <a:solidFill>
              <a:schemeClr val="accent1"/>
            </a:solidFill>
          </a:ln>
        </p:spPr>
        <p:txBody>
          <a:bodyPr wrap="square" rtlCol="0">
            <a:spAutoFit/>
          </a:bodyPr>
          <a:lstStyle/>
          <a:p>
            <a:r>
              <a:rPr kumimoji="1" lang="ja-JP" altLang="en-US" sz="1050" dirty="0"/>
              <a:t>自主防災組織：法的根拠</a:t>
            </a:r>
            <a:endParaRPr kumimoji="1" lang="en-US" altLang="ja-JP" sz="1050" dirty="0"/>
          </a:p>
          <a:p>
            <a:pPr algn="l" fontAlgn="base"/>
            <a:r>
              <a:rPr lang="ja-JP" altLang="en-US" sz="1050" b="1" i="0" dirty="0">
                <a:solidFill>
                  <a:srgbClr val="323232"/>
                </a:solidFill>
                <a:effectLst/>
                <a:latin typeface="メイリオ" panose="020B0604030504040204" pitchFamily="50" charset="-128"/>
                <a:ea typeface="メイリオ" panose="020B0604030504040204" pitchFamily="50" charset="-128"/>
              </a:rPr>
              <a:t>災害対策基本法（市町村の責務）第五条第２項</a:t>
            </a:r>
            <a:r>
              <a:rPr lang="ja-JP" altLang="en-US" sz="1050" b="0" i="0" dirty="0">
                <a:solidFill>
                  <a:srgbClr val="323232"/>
                </a:solidFill>
                <a:effectLst/>
                <a:latin typeface="メイリオ" panose="020B0604030504040204" pitchFamily="50" charset="-128"/>
                <a:ea typeface="メイリオ" panose="020B0604030504040204" pitchFamily="50" charset="-128"/>
              </a:rPr>
              <a:t>　市町村長は、前項の責務を遂行するため、消防機関、水防団その他の組織の整備並びに当該市町村の区域内の公共的団体その他の防災に関する組織及び自主防災組織の充実を図るほか、住民の自発的な防災活動の促進を図り、市町村の有する全ての機能を十分に発揮するように努めなければならない。</a:t>
            </a:r>
            <a:br>
              <a:rPr lang="en-US" altLang="ja-JP" sz="1050" b="0" i="0" dirty="0">
                <a:solidFill>
                  <a:srgbClr val="323232"/>
                </a:solidFill>
                <a:effectLst/>
                <a:latin typeface="メイリオ" panose="020B0604030504040204" pitchFamily="50" charset="-128"/>
                <a:ea typeface="メイリオ" panose="020B0604030504040204" pitchFamily="50" charset="-128"/>
              </a:rPr>
            </a:br>
            <a:r>
              <a:rPr lang="ja-JP" altLang="en-US" sz="1050" b="1" i="0" dirty="0">
                <a:solidFill>
                  <a:srgbClr val="323232"/>
                </a:solidFill>
                <a:effectLst/>
                <a:latin typeface="メイリオ" panose="020B0604030504040204" pitchFamily="50" charset="-128"/>
                <a:ea typeface="メイリオ" panose="020B0604030504040204" pitchFamily="50" charset="-128"/>
              </a:rPr>
              <a:t>災害対策基本法（施策における防災上の配慮等）</a:t>
            </a:r>
            <a:r>
              <a:rPr lang="ja-JP" altLang="en-US" sz="1050" b="1" i="0" dirty="0">
                <a:solidFill>
                  <a:srgbClr val="323232"/>
                </a:solidFill>
                <a:effectLst/>
                <a:latin typeface="inherit"/>
                <a:ea typeface="メイリオ" panose="020B0604030504040204" pitchFamily="50" charset="-128"/>
              </a:rPr>
              <a:t>第八条第</a:t>
            </a:r>
            <a:r>
              <a:rPr lang="ja-JP" altLang="en-US" sz="1050" b="1" i="0" dirty="0">
                <a:solidFill>
                  <a:srgbClr val="323232"/>
                </a:solidFill>
                <a:effectLst/>
                <a:latin typeface="メイリオ" panose="020B0604030504040204" pitchFamily="50" charset="-128"/>
                <a:ea typeface="メイリオ" panose="020B0604030504040204" pitchFamily="50" charset="-128"/>
              </a:rPr>
              <a:t>２項十三</a:t>
            </a:r>
            <a:r>
              <a:rPr lang="ja-JP" altLang="en-US" sz="1050" b="0" i="0" dirty="0">
                <a:solidFill>
                  <a:srgbClr val="323232"/>
                </a:solidFill>
                <a:effectLst/>
                <a:latin typeface="メイリオ" panose="020B0604030504040204" pitchFamily="50" charset="-128"/>
                <a:ea typeface="メイリオ" panose="020B0604030504040204" pitchFamily="50" charset="-128"/>
              </a:rPr>
              <a:t>　自主防災組織の育成、ボランティアによる防災活動の環境の整備、過去の災害から得られた教訓を伝承する活動の支援その他国民の自発的な防災活動の促進に関する事項</a:t>
            </a:r>
            <a:endParaRPr lang="en-US" altLang="ja-JP" sz="1050" b="0" i="0" dirty="0">
              <a:solidFill>
                <a:srgbClr val="323232"/>
              </a:solidFill>
              <a:effectLst/>
              <a:latin typeface="メイリオ" panose="020B0604030504040204" pitchFamily="50" charset="-128"/>
              <a:ea typeface="メイリオ" panose="020B0604030504040204" pitchFamily="50" charset="-128"/>
            </a:endParaRPr>
          </a:p>
          <a:p>
            <a:pPr algn="l" fontAlgn="base"/>
            <a:endParaRPr lang="en-US" altLang="ja-JP" sz="1050" dirty="0">
              <a:solidFill>
                <a:srgbClr val="323232"/>
              </a:solidFill>
              <a:latin typeface="メイリオ" panose="020B0604030504040204" pitchFamily="50" charset="-128"/>
              <a:ea typeface="メイリオ" panose="020B0604030504040204" pitchFamily="50" charset="-128"/>
            </a:endParaRPr>
          </a:p>
          <a:p>
            <a:pPr algn="l" fontAlgn="base"/>
            <a:r>
              <a:rPr lang="ja-JP" altLang="en-US" sz="1050" b="0" i="0" dirty="0">
                <a:solidFill>
                  <a:srgbClr val="323232"/>
                </a:solidFill>
                <a:effectLst/>
                <a:latin typeface="メイリオ" panose="020B0604030504040204" pitchFamily="50" charset="-128"/>
                <a:ea typeface="メイリオ" panose="020B0604030504040204" pitchFamily="50" charset="-128"/>
              </a:rPr>
              <a:t>地域防災計画書：法的根拠</a:t>
            </a:r>
            <a:endParaRPr lang="en-US" altLang="ja-JP" sz="1050" b="0" i="0" dirty="0">
              <a:solidFill>
                <a:srgbClr val="323232"/>
              </a:solidFill>
              <a:effectLst/>
              <a:latin typeface="メイリオ" panose="020B0604030504040204" pitchFamily="50" charset="-128"/>
              <a:ea typeface="メイリオ" panose="020B0604030504040204" pitchFamily="50" charset="-128"/>
            </a:endParaRPr>
          </a:p>
          <a:p>
            <a:pPr algn="l" fontAlgn="base"/>
            <a:r>
              <a:rPr lang="ja-JP" altLang="en-US" sz="1050" b="1" i="0" dirty="0">
                <a:solidFill>
                  <a:srgbClr val="323232"/>
                </a:solidFill>
                <a:effectLst/>
                <a:latin typeface="メイリオ" panose="020B0604030504040204" pitchFamily="50" charset="-128"/>
                <a:ea typeface="メイリオ" panose="020B0604030504040204" pitchFamily="50" charset="-128"/>
              </a:rPr>
              <a:t>（市町村地域防災計画）</a:t>
            </a:r>
            <a:r>
              <a:rPr lang="ja-JP" altLang="en-US" sz="1050" b="1" i="0" dirty="0">
                <a:solidFill>
                  <a:srgbClr val="323232"/>
                </a:solidFill>
                <a:effectLst/>
                <a:latin typeface="inherit"/>
                <a:ea typeface="メイリオ" panose="020B0604030504040204" pitchFamily="50" charset="-128"/>
              </a:rPr>
              <a:t>第四十二条</a:t>
            </a:r>
            <a:endParaRPr lang="ja-JP" altLang="en-US" sz="1050" b="0" i="0" dirty="0">
              <a:solidFill>
                <a:srgbClr val="323232"/>
              </a:solidFill>
              <a:effectLst/>
              <a:latin typeface="メイリオ" panose="020B0604030504040204" pitchFamily="50" charset="-128"/>
              <a:ea typeface="メイリオ" panose="020B0604030504040204" pitchFamily="50" charset="-128"/>
            </a:endParaRPr>
          </a:p>
          <a:p>
            <a:pPr algn="l" fontAlgn="base"/>
            <a:endParaRPr lang="en-US" altLang="ja-JP" sz="1050" b="0" i="0" dirty="0">
              <a:solidFill>
                <a:srgbClr val="323232"/>
              </a:solidFill>
              <a:effectLst/>
              <a:latin typeface="メイリオ" panose="020B0604030504040204" pitchFamily="50" charset="-128"/>
              <a:ea typeface="メイリオ" panose="020B0604030504040204" pitchFamily="50" charset="-128"/>
            </a:endParaRPr>
          </a:p>
          <a:p>
            <a:pPr algn="l" fontAlgn="base"/>
            <a:r>
              <a:rPr lang="ja-JP" altLang="en-US" sz="1050" b="0" i="0" dirty="0">
                <a:solidFill>
                  <a:srgbClr val="323232"/>
                </a:solidFill>
                <a:effectLst/>
                <a:latin typeface="メイリオ" panose="020B0604030504040204" pitchFamily="50" charset="-128"/>
                <a:ea typeface="メイリオ" panose="020B0604030504040204" pitchFamily="50" charset="-128"/>
              </a:rPr>
              <a:t>地区防災計画書：法的根拠</a:t>
            </a:r>
            <a:endParaRPr lang="en-US" altLang="ja-JP" sz="1050" b="0" i="0" dirty="0">
              <a:solidFill>
                <a:srgbClr val="323232"/>
              </a:solidFill>
              <a:effectLst/>
              <a:latin typeface="メイリオ" panose="020B0604030504040204" pitchFamily="50" charset="-128"/>
              <a:ea typeface="メイリオ" panose="020B0604030504040204" pitchFamily="50" charset="-128"/>
            </a:endParaRPr>
          </a:p>
          <a:p>
            <a:pPr fontAlgn="base"/>
            <a:r>
              <a:rPr lang="ja-JP" altLang="en-US" sz="1050" b="1" i="0" dirty="0">
                <a:solidFill>
                  <a:srgbClr val="323232"/>
                </a:solidFill>
                <a:effectLst/>
                <a:latin typeface="メイリオ" panose="020B0604030504040204" pitchFamily="50" charset="-128"/>
                <a:ea typeface="メイリオ" panose="020B0604030504040204" pitchFamily="50" charset="-128"/>
              </a:rPr>
              <a:t>（市町村地域防災計画）</a:t>
            </a:r>
            <a:r>
              <a:rPr lang="ja-JP" altLang="en-US" sz="1050" b="1" i="0" dirty="0">
                <a:solidFill>
                  <a:srgbClr val="323232"/>
                </a:solidFill>
                <a:effectLst/>
                <a:latin typeface="inherit"/>
                <a:ea typeface="メイリオ" panose="020B0604030504040204" pitchFamily="50" charset="-128"/>
              </a:rPr>
              <a:t>第四十二条第３項、</a:t>
            </a:r>
            <a:endParaRPr lang="en-US" altLang="ja-JP" sz="1050" b="1" i="0" dirty="0">
              <a:solidFill>
                <a:srgbClr val="323232"/>
              </a:solidFill>
              <a:effectLst/>
              <a:latin typeface="inherit"/>
              <a:ea typeface="メイリオ" panose="020B0604030504040204" pitchFamily="50" charset="-128"/>
            </a:endParaRPr>
          </a:p>
          <a:p>
            <a:pPr fontAlgn="base"/>
            <a:r>
              <a:rPr lang="ja-JP" altLang="en-US" sz="1050" b="1" i="0" dirty="0">
                <a:solidFill>
                  <a:srgbClr val="323232"/>
                </a:solidFill>
                <a:effectLst/>
                <a:latin typeface="メイリオ" panose="020B0604030504040204" pitchFamily="50" charset="-128"/>
                <a:ea typeface="メイリオ" panose="020B0604030504040204" pitchFamily="50" charset="-128"/>
              </a:rPr>
              <a:t>第四十二条の二</a:t>
            </a:r>
            <a:endParaRPr lang="ja-JP" altLang="en-US" sz="1050" b="0" i="0" dirty="0">
              <a:solidFill>
                <a:srgbClr val="323232"/>
              </a:solidFill>
              <a:effectLst/>
              <a:latin typeface="メイリオ" panose="020B0604030504040204" pitchFamily="50" charset="-128"/>
              <a:ea typeface="メイリオ" panose="020B0604030504040204" pitchFamily="50" charset="-128"/>
            </a:endParaRPr>
          </a:p>
          <a:p>
            <a:pPr algn="l" fontAlgn="base"/>
            <a:endParaRPr lang="ja-JP" altLang="en-US" sz="1050" b="0" i="0" dirty="0">
              <a:solidFill>
                <a:srgbClr val="323232"/>
              </a:solidFill>
              <a:effectLst/>
              <a:latin typeface="メイリオ" panose="020B0604030504040204" pitchFamily="50" charset="-128"/>
              <a:ea typeface="メイリオ" panose="020B0604030504040204" pitchFamily="50" charset="-128"/>
            </a:endParaRPr>
          </a:p>
          <a:p>
            <a:endParaRPr lang="en-US" altLang="ja-JP" sz="1050" b="0" i="0" dirty="0">
              <a:solidFill>
                <a:srgbClr val="323232"/>
              </a:solidFill>
              <a:effectLst/>
              <a:latin typeface="メイリオ" panose="020B0604030504040204" pitchFamily="50" charset="-128"/>
              <a:ea typeface="メイリオ" panose="020B0604030504040204" pitchFamily="50" charset="-128"/>
            </a:endParaRPr>
          </a:p>
          <a:p>
            <a:endParaRPr kumimoji="1" lang="ja-JP" altLang="en-US" sz="1050" dirty="0"/>
          </a:p>
        </p:txBody>
      </p:sp>
    </p:spTree>
    <p:extLst>
      <p:ext uri="{BB962C8B-B14F-4D97-AF65-F5344CB8AC3E}">
        <p14:creationId xmlns:p14="http://schemas.microsoft.com/office/powerpoint/2010/main" val="210786888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711</TotalTime>
  <Words>929</Words>
  <Application>Microsoft Office PowerPoint</Application>
  <PresentationFormat>画面に合わせる (4:3)</PresentationFormat>
  <Paragraphs>74</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inherit</vt:lpstr>
      <vt:lpstr>ＭＳ Ｐゴシック</vt:lpstr>
      <vt:lpstr>MS-Mincho</vt:lpstr>
      <vt:lpstr>新細明體</vt:lpstr>
      <vt:lpstr>メイリオ</vt:lpstr>
      <vt:lpstr>游ゴシック</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石田 政海</dc:creator>
  <cp:lastModifiedBy>石田 政海</cp:lastModifiedBy>
  <cp:revision>33</cp:revision>
  <cp:lastPrinted>2021-11-19T09:18:33Z</cp:lastPrinted>
  <dcterms:created xsi:type="dcterms:W3CDTF">2020-11-19T14:56:53Z</dcterms:created>
  <dcterms:modified xsi:type="dcterms:W3CDTF">2021-11-19T09:26:21Z</dcterms:modified>
</cp:coreProperties>
</file>