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59" r:id="rId3"/>
    <p:sldId id="260" r:id="rId4"/>
    <p:sldId id="262" r:id="rId5"/>
    <p:sldId id="264" r:id="rId6"/>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50D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5" autoAdjust="0"/>
    <p:restoredTop sz="94660"/>
  </p:normalViewPr>
  <p:slideViewPr>
    <p:cSldViewPr snapToGrid="0">
      <p:cViewPr varScale="1">
        <p:scale>
          <a:sx n="130" d="100"/>
          <a:sy n="130" d="100"/>
        </p:scale>
        <p:origin x="82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FC00513-8C42-48EC-BA63-DC720738391E}" type="datetimeFigureOut">
              <a:rPr kumimoji="1" lang="ja-JP" altLang="en-US" smtClean="0"/>
              <a:t>2020/4/9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65F4350-B526-47F9-A548-67F6738FCA81}" type="slidenum">
              <a:rPr kumimoji="1" lang="ja-JP" altLang="en-US" smtClean="0"/>
              <a:t>‹#›</a:t>
            </a:fld>
            <a:endParaRPr kumimoji="1" lang="ja-JP" altLang="en-US"/>
          </a:p>
        </p:txBody>
      </p:sp>
    </p:spTree>
    <p:extLst>
      <p:ext uri="{BB962C8B-B14F-4D97-AF65-F5344CB8AC3E}">
        <p14:creationId xmlns:p14="http://schemas.microsoft.com/office/powerpoint/2010/main" val="4185876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FC00513-8C42-48EC-BA63-DC720738391E}" type="datetimeFigureOut">
              <a:rPr kumimoji="1" lang="ja-JP" altLang="en-US" smtClean="0"/>
              <a:t>2020/4/9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65F4350-B526-47F9-A548-67F6738FCA81}" type="slidenum">
              <a:rPr kumimoji="1" lang="ja-JP" altLang="en-US" smtClean="0"/>
              <a:t>‹#›</a:t>
            </a:fld>
            <a:endParaRPr kumimoji="1" lang="ja-JP" altLang="en-US"/>
          </a:p>
        </p:txBody>
      </p:sp>
    </p:spTree>
    <p:extLst>
      <p:ext uri="{BB962C8B-B14F-4D97-AF65-F5344CB8AC3E}">
        <p14:creationId xmlns:p14="http://schemas.microsoft.com/office/powerpoint/2010/main" val="4219291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FC00513-8C42-48EC-BA63-DC720738391E}" type="datetimeFigureOut">
              <a:rPr kumimoji="1" lang="ja-JP" altLang="en-US" smtClean="0"/>
              <a:t>2020/4/9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65F4350-B526-47F9-A548-67F6738FCA81}" type="slidenum">
              <a:rPr kumimoji="1" lang="ja-JP" altLang="en-US" smtClean="0"/>
              <a:t>‹#›</a:t>
            </a:fld>
            <a:endParaRPr kumimoji="1" lang="ja-JP" altLang="en-US"/>
          </a:p>
        </p:txBody>
      </p:sp>
    </p:spTree>
    <p:extLst>
      <p:ext uri="{BB962C8B-B14F-4D97-AF65-F5344CB8AC3E}">
        <p14:creationId xmlns:p14="http://schemas.microsoft.com/office/powerpoint/2010/main" val="591363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FC00513-8C42-48EC-BA63-DC720738391E}" type="datetimeFigureOut">
              <a:rPr kumimoji="1" lang="ja-JP" altLang="en-US" smtClean="0"/>
              <a:t>2020/4/9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65F4350-B526-47F9-A548-67F6738FCA81}" type="slidenum">
              <a:rPr kumimoji="1" lang="ja-JP" altLang="en-US" smtClean="0"/>
              <a:t>‹#›</a:t>
            </a:fld>
            <a:endParaRPr kumimoji="1" lang="ja-JP" altLang="en-US"/>
          </a:p>
        </p:txBody>
      </p:sp>
    </p:spTree>
    <p:extLst>
      <p:ext uri="{BB962C8B-B14F-4D97-AF65-F5344CB8AC3E}">
        <p14:creationId xmlns:p14="http://schemas.microsoft.com/office/powerpoint/2010/main" val="150812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FC00513-8C42-48EC-BA63-DC720738391E}" type="datetimeFigureOut">
              <a:rPr kumimoji="1" lang="ja-JP" altLang="en-US" smtClean="0"/>
              <a:t>2020/4/9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65F4350-B526-47F9-A548-67F6738FCA81}" type="slidenum">
              <a:rPr kumimoji="1" lang="ja-JP" altLang="en-US" smtClean="0"/>
              <a:t>‹#›</a:t>
            </a:fld>
            <a:endParaRPr kumimoji="1" lang="ja-JP" altLang="en-US"/>
          </a:p>
        </p:txBody>
      </p:sp>
    </p:spTree>
    <p:extLst>
      <p:ext uri="{BB962C8B-B14F-4D97-AF65-F5344CB8AC3E}">
        <p14:creationId xmlns:p14="http://schemas.microsoft.com/office/powerpoint/2010/main" val="1605774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FC00513-8C42-48EC-BA63-DC720738391E}" type="datetimeFigureOut">
              <a:rPr kumimoji="1" lang="ja-JP" altLang="en-US" smtClean="0"/>
              <a:t>2020/4/9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65F4350-B526-47F9-A548-67F6738FCA81}" type="slidenum">
              <a:rPr kumimoji="1" lang="ja-JP" altLang="en-US" smtClean="0"/>
              <a:t>‹#›</a:t>
            </a:fld>
            <a:endParaRPr kumimoji="1" lang="ja-JP" altLang="en-US"/>
          </a:p>
        </p:txBody>
      </p:sp>
    </p:spTree>
    <p:extLst>
      <p:ext uri="{BB962C8B-B14F-4D97-AF65-F5344CB8AC3E}">
        <p14:creationId xmlns:p14="http://schemas.microsoft.com/office/powerpoint/2010/main" val="3009770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FC00513-8C42-48EC-BA63-DC720738391E}" type="datetimeFigureOut">
              <a:rPr kumimoji="1" lang="ja-JP" altLang="en-US" smtClean="0"/>
              <a:t>2020/4/9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65F4350-B526-47F9-A548-67F6738FCA81}" type="slidenum">
              <a:rPr kumimoji="1" lang="ja-JP" altLang="en-US" smtClean="0"/>
              <a:t>‹#›</a:t>
            </a:fld>
            <a:endParaRPr kumimoji="1" lang="ja-JP" altLang="en-US"/>
          </a:p>
        </p:txBody>
      </p:sp>
    </p:spTree>
    <p:extLst>
      <p:ext uri="{BB962C8B-B14F-4D97-AF65-F5344CB8AC3E}">
        <p14:creationId xmlns:p14="http://schemas.microsoft.com/office/powerpoint/2010/main" val="640774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FC00513-8C42-48EC-BA63-DC720738391E}" type="datetimeFigureOut">
              <a:rPr kumimoji="1" lang="ja-JP" altLang="en-US" smtClean="0"/>
              <a:t>2020/4/9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65F4350-B526-47F9-A548-67F6738FCA81}" type="slidenum">
              <a:rPr kumimoji="1" lang="ja-JP" altLang="en-US" smtClean="0"/>
              <a:t>‹#›</a:t>
            </a:fld>
            <a:endParaRPr kumimoji="1" lang="ja-JP" altLang="en-US"/>
          </a:p>
        </p:txBody>
      </p:sp>
    </p:spTree>
    <p:extLst>
      <p:ext uri="{BB962C8B-B14F-4D97-AF65-F5344CB8AC3E}">
        <p14:creationId xmlns:p14="http://schemas.microsoft.com/office/powerpoint/2010/main" val="910445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00513-8C42-48EC-BA63-DC720738391E}" type="datetimeFigureOut">
              <a:rPr kumimoji="1" lang="ja-JP" altLang="en-US" smtClean="0"/>
              <a:t>2020/4/9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65F4350-B526-47F9-A548-67F6738FCA81}" type="slidenum">
              <a:rPr kumimoji="1" lang="ja-JP" altLang="en-US" smtClean="0"/>
              <a:t>‹#›</a:t>
            </a:fld>
            <a:endParaRPr kumimoji="1" lang="ja-JP" altLang="en-US"/>
          </a:p>
        </p:txBody>
      </p:sp>
    </p:spTree>
    <p:extLst>
      <p:ext uri="{BB962C8B-B14F-4D97-AF65-F5344CB8AC3E}">
        <p14:creationId xmlns:p14="http://schemas.microsoft.com/office/powerpoint/2010/main" val="1946387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FC00513-8C42-48EC-BA63-DC720738391E}" type="datetimeFigureOut">
              <a:rPr kumimoji="1" lang="ja-JP" altLang="en-US" smtClean="0"/>
              <a:t>2020/4/9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65F4350-B526-47F9-A548-67F6738FCA81}" type="slidenum">
              <a:rPr kumimoji="1" lang="ja-JP" altLang="en-US" smtClean="0"/>
              <a:t>‹#›</a:t>
            </a:fld>
            <a:endParaRPr kumimoji="1" lang="ja-JP" altLang="en-US"/>
          </a:p>
        </p:txBody>
      </p:sp>
    </p:spTree>
    <p:extLst>
      <p:ext uri="{BB962C8B-B14F-4D97-AF65-F5344CB8AC3E}">
        <p14:creationId xmlns:p14="http://schemas.microsoft.com/office/powerpoint/2010/main" val="288560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FC00513-8C42-48EC-BA63-DC720738391E}" type="datetimeFigureOut">
              <a:rPr kumimoji="1" lang="ja-JP" altLang="en-US" smtClean="0"/>
              <a:t>2020/4/9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65F4350-B526-47F9-A548-67F6738FCA81}" type="slidenum">
              <a:rPr kumimoji="1" lang="ja-JP" altLang="en-US" smtClean="0"/>
              <a:t>‹#›</a:t>
            </a:fld>
            <a:endParaRPr kumimoji="1" lang="ja-JP" altLang="en-US"/>
          </a:p>
        </p:txBody>
      </p:sp>
    </p:spTree>
    <p:extLst>
      <p:ext uri="{BB962C8B-B14F-4D97-AF65-F5344CB8AC3E}">
        <p14:creationId xmlns:p14="http://schemas.microsoft.com/office/powerpoint/2010/main" val="3222466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C00513-8C42-48EC-BA63-DC720738391E}" type="datetimeFigureOut">
              <a:rPr kumimoji="1" lang="ja-JP" altLang="en-US" smtClean="0"/>
              <a:t>2020/4/9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5F4350-B526-47F9-A548-67F6738FCA81}" type="slidenum">
              <a:rPr kumimoji="1" lang="ja-JP" altLang="en-US" smtClean="0"/>
              <a:t>‹#›</a:t>
            </a:fld>
            <a:endParaRPr kumimoji="1" lang="ja-JP" altLang="en-US"/>
          </a:p>
        </p:txBody>
      </p:sp>
    </p:spTree>
    <p:extLst>
      <p:ext uri="{BB962C8B-B14F-4D97-AF65-F5344CB8AC3E}">
        <p14:creationId xmlns:p14="http://schemas.microsoft.com/office/powerpoint/2010/main" val="19286142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144000" cy="6771084"/>
          </a:xfrm>
          <a:prstGeom prst="rect">
            <a:avLst/>
          </a:prstGeom>
          <a:noFill/>
        </p:spPr>
        <p:txBody>
          <a:bodyPr wrap="square" rtlCol="0">
            <a:spAutoFit/>
          </a:bodyPr>
          <a:lstStyle/>
          <a:p>
            <a:r>
              <a:rPr lang="ja-JP" altLang="en-US" sz="1400" dirty="0" smtClean="0"/>
              <a:t>除菌小技のメモ書き　</a:t>
            </a:r>
            <a:r>
              <a:rPr lang="ja-JP" altLang="en-US" sz="1400" u="sng" dirty="0" smtClean="0">
                <a:solidFill>
                  <a:srgbClr val="FF0000"/>
                </a:solidFill>
              </a:rPr>
              <a:t>注意：各自の責任で必ずインターネット等から情報検証をして下さい。</a:t>
            </a:r>
          </a:p>
          <a:p>
            <a:endParaRPr lang="en-US" altLang="ja-JP" sz="1400" dirty="0" smtClean="0"/>
          </a:p>
          <a:p>
            <a:r>
              <a:rPr lang="ja-JP" altLang="en-US" sz="1400" dirty="0" smtClean="0"/>
              <a:t>１．もし除菌アルコールが売り切れて無くなったら。</a:t>
            </a:r>
            <a:r>
              <a:rPr lang="ja-JP" altLang="en-US" sz="1400" dirty="0" smtClean="0">
                <a:solidFill>
                  <a:srgbClr val="FF0000"/>
                </a:solidFill>
              </a:rPr>
              <a:t>無水エタノール</a:t>
            </a:r>
            <a:r>
              <a:rPr lang="ja-JP" altLang="en-US" sz="1400" dirty="0" smtClean="0"/>
              <a:t>と純水を</a:t>
            </a:r>
            <a:r>
              <a:rPr lang="en-US" altLang="ja-JP" sz="1400" dirty="0" smtClean="0"/>
              <a:t>8:2</a:t>
            </a:r>
            <a:r>
              <a:rPr lang="ja-JP" altLang="en-US" sz="1400" dirty="0" smtClean="0"/>
              <a:t>または</a:t>
            </a:r>
            <a:r>
              <a:rPr lang="en-US" altLang="ja-JP" sz="1400" dirty="0" smtClean="0"/>
              <a:t>7:3</a:t>
            </a:r>
            <a:r>
              <a:rPr lang="ja-JP" altLang="en-US" sz="1400" dirty="0" smtClean="0"/>
              <a:t>希釈で作成できます。無水エタノールは揮発性が高いので水割りして使います。もし幸運にも見かけたら購入を検討しましょう。工業用燃料用アルコールはメチルアルコールが入っていて</a:t>
            </a:r>
            <a:r>
              <a:rPr lang="ja-JP" altLang="en-US" sz="1400" dirty="0" smtClean="0">
                <a:solidFill>
                  <a:srgbClr val="FF0000"/>
                </a:solidFill>
              </a:rPr>
              <a:t>毒性があり絶対ダメ</a:t>
            </a:r>
            <a:r>
              <a:rPr lang="ja-JP" altLang="en-US" sz="1400" dirty="0" smtClean="0"/>
              <a:t>です。</a:t>
            </a:r>
          </a:p>
          <a:p>
            <a:endParaRPr lang="ja-JP" altLang="en-US" sz="1400" dirty="0" smtClean="0"/>
          </a:p>
          <a:p>
            <a:r>
              <a:rPr lang="ja-JP" altLang="en-US" sz="1400" dirty="0" smtClean="0"/>
              <a:t>２．歯医者など医療機関等で使用されている</a:t>
            </a:r>
            <a:r>
              <a:rPr lang="ja-JP" altLang="en-US" sz="1400" dirty="0" smtClean="0">
                <a:solidFill>
                  <a:srgbClr val="FF0000"/>
                </a:solidFill>
              </a:rPr>
              <a:t>次亜塩素酸水</a:t>
            </a:r>
            <a:r>
              <a:rPr lang="ja-JP" altLang="en-US" sz="1400" dirty="0" smtClean="0"/>
              <a:t>は電気分解した液体状のものが多い。「ジクロロイソシアヌル酸ナトリウム」を水に溶かせば作れます。液体物より粉末ものがランニングコストが安いですが、</a:t>
            </a:r>
            <a:r>
              <a:rPr lang="ja-JP" altLang="en-US" sz="1400" u="sng" dirty="0" smtClean="0">
                <a:solidFill>
                  <a:srgbClr val="FF0000"/>
                </a:solidFill>
              </a:rPr>
              <a:t>濃度管理ができない人には危険</a:t>
            </a:r>
            <a:r>
              <a:rPr lang="ja-JP" altLang="en-US" sz="1400" dirty="0" smtClean="0"/>
              <a:t>です。液体状のものは使用しやすく５００ｐｐｍのものが多いですが必ず濃度を示すｐｐｍは確認しておきます。</a:t>
            </a:r>
            <a:r>
              <a:rPr lang="ja-JP" altLang="en-US" sz="1400" dirty="0" smtClean="0">
                <a:solidFill>
                  <a:srgbClr val="FF0000"/>
                </a:solidFill>
              </a:rPr>
              <a:t>ｐｐｍ濃度希釈は重要で要注意</a:t>
            </a:r>
            <a:r>
              <a:rPr lang="ja-JP" altLang="en-US" sz="1400" dirty="0" smtClean="0"/>
              <a:t>です。</a:t>
            </a:r>
            <a:r>
              <a:rPr lang="ja-JP" altLang="en-US" sz="1400" dirty="0" smtClean="0">
                <a:solidFill>
                  <a:srgbClr val="FF0000"/>
                </a:solidFill>
              </a:rPr>
              <a:t>５０ｐｐｍ以下のものだと手などの皮膚やうがいや加湿器で使えるのでペットボトルや１００均スプレーに入れておくと便利です</a:t>
            </a:r>
            <a:r>
              <a:rPr lang="ja-JP" altLang="en-US" sz="1400" dirty="0" smtClean="0"/>
              <a:t>。必ずｐｐｍがわかるようにラベルなどに書いておきます。</a:t>
            </a:r>
            <a:r>
              <a:rPr lang="ja-JP" altLang="en-US" sz="1400" dirty="0" smtClean="0">
                <a:solidFill>
                  <a:srgbClr val="FF0000"/>
                </a:solidFill>
              </a:rPr>
              <a:t>加湿器で室内を除菌する使い方もあります</a:t>
            </a:r>
            <a:r>
              <a:rPr lang="ja-JP" altLang="en-US" sz="1400" dirty="0" smtClean="0"/>
              <a:t>。</a:t>
            </a:r>
          </a:p>
          <a:p>
            <a:endParaRPr lang="ja-JP" altLang="en-US" sz="1400" dirty="0" smtClean="0"/>
          </a:p>
          <a:p>
            <a:r>
              <a:rPr lang="ja-JP" altLang="en-US" sz="1400" dirty="0" smtClean="0"/>
              <a:t>３．もしマスクが入手できない場合。一度つかったマスクを再利用しましょう。</a:t>
            </a:r>
            <a:r>
              <a:rPr lang="ja-JP" altLang="en-US" sz="1400" dirty="0" smtClean="0">
                <a:solidFill>
                  <a:srgbClr val="FF0000"/>
                </a:solidFill>
              </a:rPr>
              <a:t>電子レンジは強烈な殺菌ツール</a:t>
            </a:r>
            <a:r>
              <a:rPr lang="ja-JP" altLang="en-US" sz="1400" dirty="0" smtClean="0"/>
              <a:t>です。</a:t>
            </a:r>
            <a:r>
              <a:rPr lang="en-US" altLang="ja-JP" sz="1400" dirty="0" smtClean="0"/>
              <a:t>2</a:t>
            </a:r>
            <a:r>
              <a:rPr lang="ja-JP" altLang="en-US" sz="1400" dirty="0" smtClean="0"/>
              <a:t>分でかなりのウイルスや菌が死にます（ただし一部残る可能性有り）</a:t>
            </a:r>
            <a:r>
              <a:rPr lang="ja-JP" altLang="en-US" sz="1400" u="sng" dirty="0" smtClean="0">
                <a:solidFill>
                  <a:srgbClr val="0000FF"/>
                </a:solidFill>
              </a:rPr>
              <a:t>★ノーズバーに金属を使っているものは注意</a:t>
            </a:r>
          </a:p>
          <a:p>
            <a:r>
              <a:rPr lang="ja-JP" altLang="en-US" sz="1400" dirty="0" smtClean="0"/>
              <a:t>　乾燥したマスクだけだと</a:t>
            </a:r>
            <a:r>
              <a:rPr lang="ja-JP" altLang="en-US" sz="1400" dirty="0" smtClean="0">
                <a:solidFill>
                  <a:srgbClr val="FF0000"/>
                </a:solidFill>
              </a:rPr>
              <a:t>菌やウイルスが透過するので次亜塩素酸水スプレーで湿らす</a:t>
            </a:r>
            <a:r>
              <a:rPr lang="ja-JP" altLang="en-US" sz="1400" dirty="0" smtClean="0"/>
              <a:t>ことができます。次亜塩素酸水は携帯スプレー等で持ち運ぶとよいでしょう。</a:t>
            </a:r>
          </a:p>
          <a:p>
            <a:endParaRPr lang="ja-JP" altLang="en-US" sz="1400" dirty="0" smtClean="0"/>
          </a:p>
          <a:p>
            <a:r>
              <a:rPr lang="ja-JP" altLang="en-US" sz="1400" dirty="0" smtClean="0"/>
              <a:t>４．なぜ手を洗うのか。手は雑菌だらけです。無意識に顔を触ると、目や鼻、口の粘膜から雑菌やウイルスが体内に侵入します。顔にウイルスが付着していると吸気で吸い込む可能性もあり。それらを防ぐのが目的です。外出時のコートなどにも菌が付着しているので袖口で目元をこすったりしたらアウトです。</a:t>
            </a:r>
            <a:r>
              <a:rPr lang="ja-JP" altLang="en-US" sz="1400" dirty="0" smtClean="0">
                <a:solidFill>
                  <a:srgbClr val="FF0000"/>
                </a:solidFill>
              </a:rPr>
              <a:t>寝ているとき無意識に目元をこする</a:t>
            </a:r>
            <a:r>
              <a:rPr lang="ja-JP" altLang="en-US" sz="1400" dirty="0" smtClean="0"/>
              <a:t>ので</a:t>
            </a:r>
            <a:r>
              <a:rPr lang="ja-JP" altLang="en-US" sz="1400" dirty="0" smtClean="0">
                <a:solidFill>
                  <a:srgbClr val="FF0000"/>
                </a:solidFill>
              </a:rPr>
              <a:t>寝る前の手洗い</a:t>
            </a:r>
            <a:r>
              <a:rPr lang="ja-JP" altLang="en-US" sz="1400" dirty="0" smtClean="0"/>
              <a:t>を是非お勧めします。ウイルス等がもし赤い点で見えると想像すればわかりやすいかもしれません。</a:t>
            </a:r>
          </a:p>
          <a:p>
            <a:endParaRPr lang="ja-JP" altLang="en-US" sz="1400" dirty="0" smtClean="0"/>
          </a:p>
          <a:p>
            <a:r>
              <a:rPr lang="ja-JP" altLang="en-US" sz="1400" dirty="0" smtClean="0"/>
              <a:t>５．もし家具などを殺菌するためアルコールが入手できなかったら</a:t>
            </a:r>
            <a:r>
              <a:rPr lang="ja-JP" altLang="en-US" sz="1400" dirty="0" smtClean="0">
                <a:solidFill>
                  <a:srgbClr val="FF0000"/>
                </a:solidFill>
              </a:rPr>
              <a:t>次亜塩素酸ナトリウム</a:t>
            </a:r>
            <a:r>
              <a:rPr lang="ja-JP" altLang="en-US" sz="1400" dirty="0" smtClean="0"/>
              <a:t>を使いましょう。台所のキッチンハイターなど塩素系漂白剤に含まれていますから確認して希釈して使います。一例ですが</a:t>
            </a:r>
            <a:r>
              <a:rPr lang="en-US" altLang="ja-JP" sz="1400" dirty="0" smtClean="0"/>
              <a:t>250</a:t>
            </a:r>
            <a:r>
              <a:rPr lang="ja-JP" altLang="en-US" sz="1400" dirty="0" smtClean="0"/>
              <a:t>倍以上希釈します。</a:t>
            </a:r>
            <a:r>
              <a:rPr lang="ja-JP" altLang="en-US" sz="1400" u="sng" dirty="0" smtClean="0">
                <a:solidFill>
                  <a:srgbClr val="FF0000"/>
                </a:solidFill>
              </a:rPr>
              <a:t>インターネットで各自確認して下さい</a:t>
            </a:r>
            <a:r>
              <a:rPr lang="ja-JP" altLang="en-US" sz="1400" dirty="0" smtClean="0"/>
              <a:t>。希釈濃度はネット情報による</a:t>
            </a:r>
            <a:r>
              <a:rPr lang="ja-JP" altLang="en-US" sz="1400" u="sng" dirty="0" smtClean="0">
                <a:solidFill>
                  <a:srgbClr val="FF0000"/>
                </a:solidFill>
              </a:rPr>
              <a:t>複数情報源確認</a:t>
            </a:r>
            <a:r>
              <a:rPr lang="ja-JP" altLang="en-US" sz="1400" dirty="0" smtClean="0"/>
              <a:t>が最重要です。原液や濃度が濃い場合は手袋と防護メガネを強く勧めます。次亜塩素酸ナトリウムはタンパク質と化学反応するので手など人体には</a:t>
            </a:r>
            <a:r>
              <a:rPr lang="ja-JP" altLang="en-US" sz="1400" dirty="0" smtClean="0">
                <a:solidFill>
                  <a:srgbClr val="FF0000"/>
                </a:solidFill>
              </a:rPr>
              <a:t>決して使いません</a:t>
            </a:r>
            <a:r>
              <a:rPr lang="ja-JP" altLang="en-US" sz="1400" dirty="0" smtClean="0"/>
              <a:t>。</a:t>
            </a:r>
            <a:endParaRPr lang="en-US" altLang="ja-JP" sz="1400" dirty="0" smtClean="0"/>
          </a:p>
          <a:p>
            <a:endParaRPr lang="ja-JP" altLang="en-US" sz="1400" dirty="0"/>
          </a:p>
          <a:p>
            <a:r>
              <a:rPr lang="ja-JP" altLang="en-US" sz="1400" dirty="0" smtClean="0"/>
              <a:t>最後に：塩素系漂白剤と酸素系漂白剤の区別や「</a:t>
            </a:r>
            <a:r>
              <a:rPr lang="ja-JP" altLang="en-US" sz="1400" dirty="0" smtClean="0">
                <a:solidFill>
                  <a:srgbClr val="FF0000"/>
                </a:solidFill>
              </a:rPr>
              <a:t>混ぜる</a:t>
            </a:r>
            <a:r>
              <a:rPr lang="ja-JP" altLang="en-US" sz="1400" dirty="0" err="1" smtClean="0">
                <a:solidFill>
                  <a:srgbClr val="FF0000"/>
                </a:solidFill>
              </a:rPr>
              <a:t>な</a:t>
            </a:r>
            <a:r>
              <a:rPr lang="ja-JP" altLang="en-US" sz="1400" dirty="0" smtClean="0">
                <a:solidFill>
                  <a:srgbClr val="FF0000"/>
                </a:solidFill>
              </a:rPr>
              <a:t>危険</a:t>
            </a:r>
            <a:r>
              <a:rPr lang="ja-JP" altLang="en-US" sz="1400" dirty="0" smtClean="0"/>
              <a:t>」が理解できない人は必ず理解できている人に相談してください。</a:t>
            </a:r>
            <a:endParaRPr kumimoji="1" lang="ja-JP" altLang="en-US" sz="1400" dirty="0"/>
          </a:p>
        </p:txBody>
      </p:sp>
      <p:sp>
        <p:nvSpPr>
          <p:cNvPr id="3" name="正方形/長方形 2"/>
          <p:cNvSpPr/>
          <p:nvPr/>
        </p:nvSpPr>
        <p:spPr>
          <a:xfrm>
            <a:off x="1586039" y="2427611"/>
            <a:ext cx="7460857" cy="29940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rPr>
              <a:t>注意：ただしメーカーによっては５０ｐｐｍでも皮膚や身体への使用を認めていないものもあります。</a:t>
            </a:r>
          </a:p>
        </p:txBody>
      </p:sp>
      <p:sp>
        <p:nvSpPr>
          <p:cNvPr id="6" name="正方形/長方形 5"/>
          <p:cNvSpPr/>
          <p:nvPr/>
        </p:nvSpPr>
        <p:spPr>
          <a:xfrm>
            <a:off x="1586039" y="5874818"/>
            <a:ext cx="4864662" cy="3304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rPr>
              <a:t>注意</a:t>
            </a:r>
            <a:r>
              <a:rPr lang="ja-JP" altLang="en-US" sz="1400" dirty="0" smtClean="0">
                <a:solidFill>
                  <a:srgbClr val="FF0000"/>
                </a:solidFill>
              </a:rPr>
              <a:t>：</a:t>
            </a:r>
            <a:r>
              <a:rPr lang="ja-JP" altLang="en-US" sz="1400" dirty="0">
                <a:solidFill>
                  <a:srgbClr val="FF0000"/>
                </a:solidFill>
              </a:rPr>
              <a:t>次亜塩素酸水と次亜塩素酸ナトリウムは全くの別物です。</a:t>
            </a:r>
          </a:p>
        </p:txBody>
      </p:sp>
      <p:sp>
        <p:nvSpPr>
          <p:cNvPr id="2" name="テキスト ボックス 1"/>
          <p:cNvSpPr txBox="1"/>
          <p:nvPr/>
        </p:nvSpPr>
        <p:spPr>
          <a:xfrm>
            <a:off x="3528128" y="207380"/>
            <a:ext cx="5988106" cy="430887"/>
          </a:xfrm>
          <a:prstGeom prst="rect">
            <a:avLst/>
          </a:prstGeom>
          <a:noFill/>
        </p:spPr>
        <p:txBody>
          <a:bodyPr wrap="square" rtlCol="0">
            <a:spAutoFit/>
          </a:bodyPr>
          <a:lstStyle/>
          <a:p>
            <a:r>
              <a:rPr lang="ja-JP" altLang="en-US" sz="1100" dirty="0"/>
              <a:t>杉戸町第</a:t>
            </a:r>
            <a:r>
              <a:rPr lang="en-US" altLang="ja-JP" sz="1100" dirty="0"/>
              <a:t>19</a:t>
            </a:r>
            <a:r>
              <a:rPr lang="ja-JP" altLang="en-US" sz="1100" dirty="0"/>
              <a:t>区　石田政海　（防災士、応急手当普及員、救急法救急員、幼児安全法支援員）</a:t>
            </a:r>
            <a:endParaRPr lang="en-US" altLang="ja-JP" sz="1100" dirty="0"/>
          </a:p>
          <a:p>
            <a:endParaRPr kumimoji="1" lang="ja-JP" altLang="en-US" sz="1100" dirty="0"/>
          </a:p>
        </p:txBody>
      </p:sp>
    </p:spTree>
    <p:extLst>
      <p:ext uri="{BB962C8B-B14F-4D97-AF65-F5344CB8AC3E}">
        <p14:creationId xmlns:p14="http://schemas.microsoft.com/office/powerpoint/2010/main" val="12395053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331" y="4055616"/>
            <a:ext cx="4667250" cy="2546754"/>
          </a:xfrm>
          <a:prstGeom prst="rect">
            <a:avLst/>
          </a:prstGeom>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2227" y="4530"/>
            <a:ext cx="4172431" cy="2330408"/>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8339" y="214978"/>
            <a:ext cx="2821987" cy="2446723"/>
          </a:xfrm>
          <a:prstGeom prst="rect">
            <a:avLst/>
          </a:prstGeom>
        </p:spPr>
      </p:pic>
      <p:sp>
        <p:nvSpPr>
          <p:cNvPr id="3" name="テキスト ボックス 2"/>
          <p:cNvSpPr txBox="1"/>
          <p:nvPr/>
        </p:nvSpPr>
        <p:spPr>
          <a:xfrm>
            <a:off x="0" y="2726230"/>
            <a:ext cx="4765964" cy="1323439"/>
          </a:xfrm>
          <a:prstGeom prst="rect">
            <a:avLst/>
          </a:prstGeom>
          <a:noFill/>
        </p:spPr>
        <p:txBody>
          <a:bodyPr wrap="square" rtlCol="0">
            <a:spAutoFit/>
          </a:bodyPr>
          <a:lstStyle/>
          <a:p>
            <a:r>
              <a:rPr kumimoji="1" lang="ja-JP" altLang="en-US" sz="2000" dirty="0" smtClean="0">
                <a:solidFill>
                  <a:srgbClr val="FF0000"/>
                </a:solidFill>
              </a:rPr>
              <a:t>参考：粉末ならこれらの商品など</a:t>
            </a:r>
            <a:endParaRPr kumimoji="1" lang="en-US" altLang="ja-JP" sz="2000" dirty="0" smtClean="0">
              <a:solidFill>
                <a:srgbClr val="FF0000"/>
              </a:solidFill>
            </a:endParaRPr>
          </a:p>
          <a:p>
            <a:r>
              <a:rPr lang="ja-JP" altLang="en-US" sz="2000" dirty="0">
                <a:solidFill>
                  <a:srgbClr val="FF0000"/>
                </a:solidFill>
              </a:rPr>
              <a:t>溶かして</a:t>
            </a:r>
            <a:r>
              <a:rPr lang="ja-JP" altLang="en-US" sz="2000" dirty="0" smtClean="0">
                <a:solidFill>
                  <a:srgbClr val="FF0000"/>
                </a:solidFill>
              </a:rPr>
              <a:t>使う</a:t>
            </a:r>
            <a:endParaRPr lang="en-US" altLang="ja-JP" sz="2000" dirty="0" smtClean="0">
              <a:solidFill>
                <a:srgbClr val="FF0000"/>
              </a:solidFill>
            </a:endParaRPr>
          </a:p>
          <a:p>
            <a:r>
              <a:rPr kumimoji="1" lang="ja-JP" altLang="en-US" sz="2000" dirty="0" smtClean="0">
                <a:solidFill>
                  <a:srgbClr val="FF0000"/>
                </a:solidFill>
              </a:rPr>
              <a:t>粉末を使うので取扱は要注意、危険性有り</a:t>
            </a:r>
            <a:endParaRPr kumimoji="1" lang="en-US" altLang="ja-JP" sz="2000" dirty="0" smtClean="0">
              <a:solidFill>
                <a:srgbClr val="FF0000"/>
              </a:solidFill>
            </a:endParaRPr>
          </a:p>
          <a:p>
            <a:r>
              <a:rPr kumimoji="1" lang="ja-JP" altLang="en-US" sz="2000" dirty="0" smtClean="0">
                <a:solidFill>
                  <a:srgbClr val="FF0000"/>
                </a:solidFill>
              </a:rPr>
              <a:t>ランニングコストは圧倒的に安い</a:t>
            </a:r>
            <a:endParaRPr kumimoji="1" lang="ja-JP" altLang="en-US" sz="2000" dirty="0">
              <a:solidFill>
                <a:srgbClr val="FF0000"/>
              </a:solidFill>
            </a:endParaRPr>
          </a:p>
        </p:txBody>
      </p:sp>
      <p:sp>
        <p:nvSpPr>
          <p:cNvPr id="9" name="テキスト ボックス 8"/>
          <p:cNvSpPr txBox="1"/>
          <p:nvPr/>
        </p:nvSpPr>
        <p:spPr>
          <a:xfrm>
            <a:off x="0" y="4530"/>
            <a:ext cx="5497334" cy="1015663"/>
          </a:xfrm>
          <a:prstGeom prst="rect">
            <a:avLst/>
          </a:prstGeom>
          <a:noFill/>
        </p:spPr>
        <p:txBody>
          <a:bodyPr wrap="square" rtlCol="0">
            <a:spAutoFit/>
          </a:bodyPr>
          <a:lstStyle/>
          <a:p>
            <a:r>
              <a:rPr kumimoji="1" lang="ja-JP" altLang="en-US" sz="2000" dirty="0" smtClean="0">
                <a:solidFill>
                  <a:srgbClr val="FF0000"/>
                </a:solidFill>
              </a:rPr>
              <a:t>参考：液体ならこれらの商品など</a:t>
            </a:r>
            <a:endParaRPr kumimoji="1" lang="en-US" altLang="ja-JP" sz="2000" dirty="0" smtClean="0">
              <a:solidFill>
                <a:srgbClr val="FF0000"/>
              </a:solidFill>
            </a:endParaRPr>
          </a:p>
          <a:p>
            <a:r>
              <a:rPr lang="ja-JP" altLang="en-US" sz="2000" dirty="0">
                <a:solidFill>
                  <a:srgbClr val="FF0000"/>
                </a:solidFill>
              </a:rPr>
              <a:t>薄めて</a:t>
            </a:r>
            <a:r>
              <a:rPr lang="ja-JP" altLang="en-US" sz="2000" dirty="0" smtClean="0">
                <a:solidFill>
                  <a:srgbClr val="FF0000"/>
                </a:solidFill>
              </a:rPr>
              <a:t>使う</a:t>
            </a:r>
            <a:endParaRPr lang="en-US" altLang="ja-JP" sz="2000" dirty="0" smtClean="0">
              <a:solidFill>
                <a:srgbClr val="FF0000"/>
              </a:solidFill>
            </a:endParaRPr>
          </a:p>
          <a:p>
            <a:r>
              <a:rPr kumimoji="1" lang="ja-JP" altLang="en-US" sz="2000" dirty="0" smtClean="0">
                <a:solidFill>
                  <a:srgbClr val="FF0000"/>
                </a:solidFill>
              </a:rPr>
              <a:t>電気分解して作成しているので安全・安心</a:t>
            </a:r>
            <a:endParaRPr kumimoji="1" lang="ja-JP" altLang="en-US" sz="2000" dirty="0">
              <a:solidFill>
                <a:srgbClr val="FF0000"/>
              </a:solidFill>
            </a:endParaRPr>
          </a:p>
        </p:txBody>
      </p:sp>
      <p:sp>
        <p:nvSpPr>
          <p:cNvPr id="10" name="円/楕円 9"/>
          <p:cNvSpPr/>
          <p:nvPr/>
        </p:nvSpPr>
        <p:spPr>
          <a:xfrm>
            <a:off x="4693381" y="2136234"/>
            <a:ext cx="4381277" cy="66891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rgbClr val="FF0000"/>
                </a:solidFill>
              </a:rPr>
              <a:t>参考情報なので各自情報を検証して下さい</a:t>
            </a:r>
            <a:endParaRPr kumimoji="1" lang="ja-JP" altLang="en-US" sz="2400" dirty="0">
              <a:solidFill>
                <a:srgbClr val="FF0000"/>
              </a:solidFill>
            </a:endParaRPr>
          </a:p>
        </p:txBody>
      </p:sp>
      <p:sp>
        <p:nvSpPr>
          <p:cNvPr id="12" name="テキスト ボックス 11"/>
          <p:cNvSpPr txBox="1"/>
          <p:nvPr/>
        </p:nvSpPr>
        <p:spPr>
          <a:xfrm>
            <a:off x="4890240" y="2805144"/>
            <a:ext cx="4449826" cy="2246769"/>
          </a:xfrm>
          <a:prstGeom prst="rect">
            <a:avLst/>
          </a:prstGeom>
          <a:noFill/>
        </p:spPr>
        <p:txBody>
          <a:bodyPr wrap="square" rtlCol="0">
            <a:spAutoFit/>
          </a:bodyPr>
          <a:lstStyle/>
          <a:p>
            <a:r>
              <a:rPr kumimoji="1" lang="ja-JP" altLang="en-US" sz="2000" dirty="0" smtClean="0">
                <a:solidFill>
                  <a:srgbClr val="FF0000"/>
                </a:solidFill>
              </a:rPr>
              <a:t>●原液濃度</a:t>
            </a:r>
            <a:r>
              <a:rPr kumimoji="1" lang="en-US" altLang="ja-JP" sz="2000" dirty="0" smtClean="0">
                <a:solidFill>
                  <a:srgbClr val="FF0000"/>
                </a:solidFill>
              </a:rPr>
              <a:t>ppm</a:t>
            </a:r>
            <a:r>
              <a:rPr kumimoji="1" lang="ja-JP" altLang="en-US" sz="2000" dirty="0" smtClean="0">
                <a:solidFill>
                  <a:srgbClr val="FF0000"/>
                </a:solidFill>
              </a:rPr>
              <a:t>がわからないと</a:t>
            </a:r>
            <a:endParaRPr kumimoji="1" lang="en-US" altLang="ja-JP" sz="2000" dirty="0" smtClean="0">
              <a:solidFill>
                <a:srgbClr val="FF0000"/>
              </a:solidFill>
            </a:endParaRPr>
          </a:p>
          <a:p>
            <a:r>
              <a:rPr kumimoji="1" lang="ja-JP" altLang="en-US" sz="2000" dirty="0" smtClean="0">
                <a:solidFill>
                  <a:srgbClr val="FF0000"/>
                </a:solidFill>
              </a:rPr>
              <a:t>危険です</a:t>
            </a:r>
            <a:endParaRPr kumimoji="1" lang="en-US" altLang="ja-JP" sz="2000" dirty="0" smtClean="0">
              <a:solidFill>
                <a:srgbClr val="FF0000"/>
              </a:solidFill>
            </a:endParaRPr>
          </a:p>
          <a:p>
            <a:r>
              <a:rPr lang="ja-JP" altLang="en-US" sz="2000" dirty="0" smtClean="0">
                <a:solidFill>
                  <a:srgbClr val="FF0000"/>
                </a:solidFill>
              </a:rPr>
              <a:t>●</a:t>
            </a:r>
            <a:r>
              <a:rPr kumimoji="1" lang="ja-JP" altLang="en-US" sz="2000" dirty="0" smtClean="0">
                <a:solidFill>
                  <a:srgbClr val="FF0000"/>
                </a:solidFill>
              </a:rPr>
              <a:t>人体や手の消毒に使っても良いと表示のあるものを選びます。自己責任です。効能に関しては、</a:t>
            </a:r>
            <a:r>
              <a:rPr lang="zh-TW" altLang="en-US" sz="2000" dirty="0">
                <a:solidFill>
                  <a:srgbClr val="FF0000"/>
                </a:solidFill>
              </a:rPr>
              <a:t>薬機法（薬事法）</a:t>
            </a:r>
            <a:r>
              <a:rPr lang="ja-JP" altLang="en-US" sz="2000" dirty="0">
                <a:solidFill>
                  <a:srgbClr val="FF0000"/>
                </a:solidFill>
              </a:rPr>
              <a:t>の制限あり</a:t>
            </a:r>
          </a:p>
          <a:p>
            <a:endParaRPr kumimoji="1" lang="ja-JP" altLang="en-US" sz="2000" dirty="0">
              <a:solidFill>
                <a:srgbClr val="FF0000"/>
              </a:solidFill>
            </a:endParaRPr>
          </a:p>
        </p:txBody>
      </p:sp>
      <p:sp>
        <p:nvSpPr>
          <p:cNvPr id="13" name="円/楕円 12"/>
          <p:cNvSpPr/>
          <p:nvPr/>
        </p:nvSpPr>
        <p:spPr>
          <a:xfrm>
            <a:off x="232460" y="5632056"/>
            <a:ext cx="4460921" cy="97031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rgbClr val="FF0000"/>
                </a:solidFill>
              </a:rPr>
              <a:t>現在は、楽天、</a:t>
            </a:r>
            <a:r>
              <a:rPr kumimoji="1" lang="en-US" altLang="ja-JP" sz="2400" dirty="0" smtClean="0">
                <a:solidFill>
                  <a:srgbClr val="FF0000"/>
                </a:solidFill>
              </a:rPr>
              <a:t>YAHOO!</a:t>
            </a:r>
            <a:r>
              <a:rPr kumimoji="1" lang="ja-JP" altLang="en-US" sz="2400" dirty="0" smtClean="0">
                <a:solidFill>
                  <a:srgbClr val="FF0000"/>
                </a:solidFill>
              </a:rPr>
              <a:t>ショッピングで販売</a:t>
            </a:r>
            <a:endParaRPr kumimoji="1" lang="ja-JP" altLang="en-US" sz="2400" dirty="0">
              <a:solidFill>
                <a:srgbClr val="FF0000"/>
              </a:solidFill>
            </a:endParaRPr>
          </a:p>
        </p:txBody>
      </p:sp>
      <p:sp>
        <p:nvSpPr>
          <p:cNvPr id="2" name="角丸四角形吹き出し 1"/>
          <p:cNvSpPr/>
          <p:nvPr/>
        </p:nvSpPr>
        <p:spPr>
          <a:xfrm>
            <a:off x="5052857" y="4766209"/>
            <a:ext cx="3856473" cy="1634591"/>
          </a:xfrm>
          <a:prstGeom prst="wedgeRoundRectCallout">
            <a:avLst>
              <a:gd name="adj1" fmla="val -100432"/>
              <a:gd name="adj2" fmla="val -507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t>業務向け</a:t>
            </a:r>
            <a:r>
              <a:rPr lang="ja-JP" altLang="en-US" sz="1600" dirty="0"/>
              <a:t>除菌消臭剤・洗浄剤製造</a:t>
            </a:r>
            <a:r>
              <a:rPr lang="ja-JP" altLang="en-US" sz="1600" dirty="0" smtClean="0"/>
              <a:t>販売の　キンダイ</a:t>
            </a:r>
            <a:r>
              <a:rPr lang="ja-JP" altLang="en-US" sz="1600" dirty="0"/>
              <a:t>・ケミカル株式</a:t>
            </a:r>
            <a:r>
              <a:rPr lang="ja-JP" altLang="en-US" sz="1600" dirty="0" smtClean="0"/>
              <a:t>会社　製造</a:t>
            </a:r>
            <a:endParaRPr lang="en-US" altLang="ja-JP" sz="1600" dirty="0" smtClean="0"/>
          </a:p>
          <a:p>
            <a:pPr algn="ctr"/>
            <a:r>
              <a:rPr lang="ja-JP" altLang="en-US" sz="1600" dirty="0" smtClean="0"/>
              <a:t>もし業務で大量に必要な場合には１ｋｇ以上の販売で見積もり可能とのこと！製造責任保険にも入っているので安心！</a:t>
            </a:r>
            <a:r>
              <a:rPr lang="en-US" altLang="ja-JP" sz="1600" dirty="0">
                <a:solidFill>
                  <a:schemeClr val="bg1"/>
                </a:solidFill>
              </a:rPr>
              <a:t>https://www.kindai-chemical.jp/</a:t>
            </a:r>
            <a:endParaRPr lang="en-US" altLang="ja-JP" sz="1600" dirty="0" smtClean="0">
              <a:solidFill>
                <a:schemeClr val="bg1"/>
              </a:solidFill>
            </a:endParaRPr>
          </a:p>
        </p:txBody>
      </p:sp>
    </p:spTree>
    <p:extLst>
      <p:ext uri="{BB962C8B-B14F-4D97-AF65-F5344CB8AC3E}">
        <p14:creationId xmlns:p14="http://schemas.microsoft.com/office/powerpoint/2010/main" val="887157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0" y="0"/>
            <a:ext cx="4664386" cy="6470744"/>
            <a:chOff x="0" y="0"/>
            <a:chExt cx="4664386" cy="6470744"/>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695" y="0"/>
              <a:ext cx="4584832" cy="3463391"/>
            </a:xfrm>
            <a:prstGeom prst="rect">
              <a:avLst/>
            </a:prstGeom>
          </p:spPr>
        </p:pic>
        <p:pic>
          <p:nvPicPr>
            <p:cNvPr id="18" name="図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63391"/>
              <a:ext cx="4664386" cy="3007353"/>
            </a:xfrm>
            <a:prstGeom prst="rect">
              <a:avLst/>
            </a:prstGeom>
          </p:spPr>
        </p:pic>
      </p:grpSp>
      <p:sp>
        <p:nvSpPr>
          <p:cNvPr id="5" name="正方形/長方形 4"/>
          <p:cNvSpPr/>
          <p:nvPr/>
        </p:nvSpPr>
        <p:spPr>
          <a:xfrm>
            <a:off x="2004759" y="626594"/>
            <a:ext cx="1898110" cy="194937"/>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32695" y="626594"/>
            <a:ext cx="1203079" cy="215444"/>
          </a:xfrm>
          <a:prstGeom prst="rect">
            <a:avLst/>
          </a:prstGeom>
          <a:noFill/>
        </p:spPr>
        <p:txBody>
          <a:bodyPr wrap="square" rtlCol="0">
            <a:spAutoFit/>
          </a:bodyPr>
          <a:lstStyle/>
          <a:p>
            <a:r>
              <a:rPr kumimoji="1" lang="ja-JP" altLang="en-US" sz="800" dirty="0" smtClean="0">
                <a:solidFill>
                  <a:srgbClr val="00B0F0"/>
                </a:solidFill>
              </a:rPr>
              <a:t>次亜塩素酸水</a:t>
            </a:r>
            <a:r>
              <a:rPr kumimoji="1" lang="en-US" altLang="ja-JP" sz="800" dirty="0" smtClean="0">
                <a:solidFill>
                  <a:srgbClr val="00B0F0"/>
                </a:solidFill>
              </a:rPr>
              <a:t>57ppm</a:t>
            </a:r>
            <a:endParaRPr kumimoji="1" lang="ja-JP" altLang="en-US" sz="800" dirty="0">
              <a:solidFill>
                <a:srgbClr val="00B0F0"/>
              </a:solidFill>
            </a:endParaRPr>
          </a:p>
        </p:txBody>
      </p:sp>
      <p:sp>
        <p:nvSpPr>
          <p:cNvPr id="16" name="四角形吹き出し 15"/>
          <p:cNvSpPr/>
          <p:nvPr/>
        </p:nvSpPr>
        <p:spPr>
          <a:xfrm>
            <a:off x="2375055" y="53793"/>
            <a:ext cx="3165234" cy="184280"/>
          </a:xfrm>
          <a:prstGeom prst="wedgeRectCallout">
            <a:avLst>
              <a:gd name="adj1" fmla="val -23842"/>
              <a:gd name="adj2" fmla="val 831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t>４３０００００個の大腸菌が１分後には</a:t>
            </a:r>
            <a:r>
              <a:rPr kumimoji="1" lang="en-US" altLang="ja-JP" sz="1100" dirty="0" smtClean="0"/>
              <a:t>10</a:t>
            </a:r>
            <a:r>
              <a:rPr kumimoji="1" lang="ja-JP" altLang="en-US" sz="1100" dirty="0" smtClean="0"/>
              <a:t>個未満に</a:t>
            </a:r>
            <a:endParaRPr kumimoji="1" lang="ja-JP" altLang="en-US" sz="1100" dirty="0"/>
          </a:p>
        </p:txBody>
      </p:sp>
      <p:sp>
        <p:nvSpPr>
          <p:cNvPr id="19" name="テキスト ボックス 18"/>
          <p:cNvSpPr txBox="1"/>
          <p:nvPr/>
        </p:nvSpPr>
        <p:spPr>
          <a:xfrm>
            <a:off x="32694" y="1170820"/>
            <a:ext cx="1203079" cy="215444"/>
          </a:xfrm>
          <a:prstGeom prst="rect">
            <a:avLst/>
          </a:prstGeom>
          <a:noFill/>
        </p:spPr>
        <p:txBody>
          <a:bodyPr wrap="square" rtlCol="0">
            <a:spAutoFit/>
          </a:bodyPr>
          <a:lstStyle/>
          <a:p>
            <a:r>
              <a:rPr kumimoji="1" lang="ja-JP" altLang="en-US" sz="800" dirty="0" smtClean="0">
                <a:solidFill>
                  <a:srgbClr val="00B0F0"/>
                </a:solidFill>
              </a:rPr>
              <a:t>次亜塩素酸水</a:t>
            </a:r>
            <a:r>
              <a:rPr kumimoji="1" lang="en-US" altLang="ja-JP" sz="800" dirty="0" smtClean="0">
                <a:solidFill>
                  <a:srgbClr val="00B0F0"/>
                </a:solidFill>
              </a:rPr>
              <a:t>57ppm</a:t>
            </a:r>
            <a:endParaRPr kumimoji="1" lang="ja-JP" altLang="en-US" sz="800" dirty="0">
              <a:solidFill>
                <a:srgbClr val="00B0F0"/>
              </a:solidFill>
            </a:endParaRPr>
          </a:p>
        </p:txBody>
      </p:sp>
      <p:sp>
        <p:nvSpPr>
          <p:cNvPr id="20" name="テキスト ボックス 19"/>
          <p:cNvSpPr txBox="1"/>
          <p:nvPr/>
        </p:nvSpPr>
        <p:spPr>
          <a:xfrm>
            <a:off x="32694" y="1734943"/>
            <a:ext cx="1203079" cy="215444"/>
          </a:xfrm>
          <a:prstGeom prst="rect">
            <a:avLst/>
          </a:prstGeom>
          <a:noFill/>
        </p:spPr>
        <p:txBody>
          <a:bodyPr wrap="square" rtlCol="0">
            <a:spAutoFit/>
          </a:bodyPr>
          <a:lstStyle/>
          <a:p>
            <a:r>
              <a:rPr kumimoji="1" lang="ja-JP" altLang="en-US" sz="800" dirty="0" smtClean="0">
                <a:solidFill>
                  <a:srgbClr val="00B0F0"/>
                </a:solidFill>
              </a:rPr>
              <a:t>次亜塩素酸水</a:t>
            </a:r>
            <a:r>
              <a:rPr kumimoji="1" lang="en-US" altLang="ja-JP" sz="800" dirty="0" smtClean="0">
                <a:solidFill>
                  <a:srgbClr val="00B0F0"/>
                </a:solidFill>
              </a:rPr>
              <a:t>57ppm</a:t>
            </a:r>
            <a:endParaRPr kumimoji="1" lang="ja-JP" altLang="en-US" sz="800" dirty="0">
              <a:solidFill>
                <a:srgbClr val="00B0F0"/>
              </a:solidFill>
            </a:endParaRPr>
          </a:p>
        </p:txBody>
      </p:sp>
      <p:sp>
        <p:nvSpPr>
          <p:cNvPr id="21" name="テキスト ボックス 20"/>
          <p:cNvSpPr txBox="1"/>
          <p:nvPr/>
        </p:nvSpPr>
        <p:spPr>
          <a:xfrm>
            <a:off x="32693" y="2302356"/>
            <a:ext cx="1203079" cy="215444"/>
          </a:xfrm>
          <a:prstGeom prst="rect">
            <a:avLst/>
          </a:prstGeom>
          <a:noFill/>
        </p:spPr>
        <p:txBody>
          <a:bodyPr wrap="square" rtlCol="0">
            <a:spAutoFit/>
          </a:bodyPr>
          <a:lstStyle/>
          <a:p>
            <a:r>
              <a:rPr kumimoji="1" lang="ja-JP" altLang="en-US" sz="800" dirty="0" smtClean="0">
                <a:solidFill>
                  <a:srgbClr val="00B0F0"/>
                </a:solidFill>
              </a:rPr>
              <a:t>次亜塩素酸水</a:t>
            </a:r>
            <a:r>
              <a:rPr kumimoji="1" lang="en-US" altLang="ja-JP" sz="800" dirty="0" smtClean="0">
                <a:solidFill>
                  <a:srgbClr val="00B0F0"/>
                </a:solidFill>
              </a:rPr>
              <a:t>57ppm</a:t>
            </a:r>
            <a:endParaRPr kumimoji="1" lang="ja-JP" altLang="en-US" sz="800" dirty="0">
              <a:solidFill>
                <a:srgbClr val="00B0F0"/>
              </a:solidFill>
            </a:endParaRPr>
          </a:p>
        </p:txBody>
      </p:sp>
      <p:sp>
        <p:nvSpPr>
          <p:cNvPr id="22" name="テキスト ボックス 21"/>
          <p:cNvSpPr txBox="1"/>
          <p:nvPr/>
        </p:nvSpPr>
        <p:spPr>
          <a:xfrm>
            <a:off x="32693" y="2857611"/>
            <a:ext cx="1203079" cy="215444"/>
          </a:xfrm>
          <a:prstGeom prst="rect">
            <a:avLst/>
          </a:prstGeom>
          <a:noFill/>
        </p:spPr>
        <p:txBody>
          <a:bodyPr wrap="square" rtlCol="0">
            <a:spAutoFit/>
          </a:bodyPr>
          <a:lstStyle/>
          <a:p>
            <a:r>
              <a:rPr kumimoji="1" lang="ja-JP" altLang="en-US" sz="800" dirty="0" smtClean="0">
                <a:solidFill>
                  <a:srgbClr val="00B0F0"/>
                </a:solidFill>
              </a:rPr>
              <a:t>次亜塩素酸水</a:t>
            </a:r>
            <a:r>
              <a:rPr kumimoji="1" lang="en-US" altLang="ja-JP" sz="800" dirty="0" smtClean="0">
                <a:solidFill>
                  <a:srgbClr val="00B0F0"/>
                </a:solidFill>
              </a:rPr>
              <a:t>57ppm</a:t>
            </a:r>
            <a:endParaRPr kumimoji="1" lang="ja-JP" altLang="en-US" sz="800" dirty="0">
              <a:solidFill>
                <a:srgbClr val="00B0F0"/>
              </a:solidFill>
            </a:endParaRPr>
          </a:p>
        </p:txBody>
      </p:sp>
      <p:sp>
        <p:nvSpPr>
          <p:cNvPr id="23" name="テキスト ボックス 22"/>
          <p:cNvSpPr txBox="1"/>
          <p:nvPr/>
        </p:nvSpPr>
        <p:spPr>
          <a:xfrm>
            <a:off x="32693" y="3443115"/>
            <a:ext cx="1203079" cy="215444"/>
          </a:xfrm>
          <a:prstGeom prst="rect">
            <a:avLst/>
          </a:prstGeom>
          <a:noFill/>
        </p:spPr>
        <p:txBody>
          <a:bodyPr wrap="square" rtlCol="0">
            <a:spAutoFit/>
          </a:bodyPr>
          <a:lstStyle/>
          <a:p>
            <a:r>
              <a:rPr kumimoji="1" lang="ja-JP" altLang="en-US" sz="800" dirty="0" smtClean="0">
                <a:solidFill>
                  <a:srgbClr val="00B0F0"/>
                </a:solidFill>
              </a:rPr>
              <a:t>次亜塩素酸水</a:t>
            </a:r>
            <a:r>
              <a:rPr kumimoji="1" lang="en-US" altLang="ja-JP" sz="800" dirty="0" smtClean="0">
                <a:solidFill>
                  <a:srgbClr val="00B0F0"/>
                </a:solidFill>
              </a:rPr>
              <a:t>57ppm</a:t>
            </a:r>
            <a:endParaRPr kumimoji="1" lang="ja-JP" altLang="en-US" sz="800" dirty="0">
              <a:solidFill>
                <a:srgbClr val="00B0F0"/>
              </a:solidFill>
            </a:endParaRPr>
          </a:p>
        </p:txBody>
      </p:sp>
      <p:sp>
        <p:nvSpPr>
          <p:cNvPr id="24" name="テキスト ボックス 23"/>
          <p:cNvSpPr txBox="1"/>
          <p:nvPr/>
        </p:nvSpPr>
        <p:spPr>
          <a:xfrm>
            <a:off x="32692" y="4007617"/>
            <a:ext cx="1203079" cy="215444"/>
          </a:xfrm>
          <a:prstGeom prst="rect">
            <a:avLst/>
          </a:prstGeom>
          <a:noFill/>
        </p:spPr>
        <p:txBody>
          <a:bodyPr wrap="square" rtlCol="0">
            <a:spAutoFit/>
          </a:bodyPr>
          <a:lstStyle/>
          <a:p>
            <a:r>
              <a:rPr kumimoji="1" lang="ja-JP" altLang="en-US" sz="800" dirty="0" smtClean="0">
                <a:solidFill>
                  <a:srgbClr val="00B0F0"/>
                </a:solidFill>
              </a:rPr>
              <a:t>次亜塩素酸水</a:t>
            </a:r>
            <a:r>
              <a:rPr kumimoji="1" lang="en-US" altLang="ja-JP" sz="800" dirty="0" smtClean="0">
                <a:solidFill>
                  <a:srgbClr val="00B0F0"/>
                </a:solidFill>
              </a:rPr>
              <a:t>57ppm</a:t>
            </a:r>
            <a:endParaRPr kumimoji="1" lang="ja-JP" altLang="en-US" sz="800" dirty="0">
              <a:solidFill>
                <a:srgbClr val="00B0F0"/>
              </a:solidFill>
            </a:endParaRPr>
          </a:p>
        </p:txBody>
      </p:sp>
      <p:sp>
        <p:nvSpPr>
          <p:cNvPr id="25" name="テキスト ボックス 24"/>
          <p:cNvSpPr txBox="1"/>
          <p:nvPr/>
        </p:nvSpPr>
        <p:spPr>
          <a:xfrm>
            <a:off x="32691" y="4571740"/>
            <a:ext cx="1203079" cy="215444"/>
          </a:xfrm>
          <a:prstGeom prst="rect">
            <a:avLst/>
          </a:prstGeom>
          <a:noFill/>
        </p:spPr>
        <p:txBody>
          <a:bodyPr wrap="square" rtlCol="0">
            <a:spAutoFit/>
          </a:bodyPr>
          <a:lstStyle/>
          <a:p>
            <a:r>
              <a:rPr kumimoji="1" lang="ja-JP" altLang="en-US" sz="800" dirty="0" smtClean="0">
                <a:solidFill>
                  <a:srgbClr val="00B0F0"/>
                </a:solidFill>
              </a:rPr>
              <a:t>次亜塩素酸水</a:t>
            </a:r>
            <a:r>
              <a:rPr kumimoji="1" lang="en-US" altLang="ja-JP" sz="800" dirty="0" smtClean="0">
                <a:solidFill>
                  <a:srgbClr val="00B0F0"/>
                </a:solidFill>
              </a:rPr>
              <a:t>57ppm</a:t>
            </a:r>
            <a:endParaRPr kumimoji="1" lang="ja-JP" altLang="en-US" sz="800" dirty="0">
              <a:solidFill>
                <a:srgbClr val="00B0F0"/>
              </a:solidFill>
            </a:endParaRPr>
          </a:p>
        </p:txBody>
      </p:sp>
      <p:sp>
        <p:nvSpPr>
          <p:cNvPr id="26" name="テキスト ボックス 25"/>
          <p:cNvSpPr txBox="1"/>
          <p:nvPr/>
        </p:nvSpPr>
        <p:spPr>
          <a:xfrm>
            <a:off x="32690" y="5135863"/>
            <a:ext cx="1203079" cy="215444"/>
          </a:xfrm>
          <a:prstGeom prst="rect">
            <a:avLst/>
          </a:prstGeom>
          <a:noFill/>
        </p:spPr>
        <p:txBody>
          <a:bodyPr wrap="square" rtlCol="0">
            <a:spAutoFit/>
          </a:bodyPr>
          <a:lstStyle/>
          <a:p>
            <a:r>
              <a:rPr kumimoji="1" lang="ja-JP" altLang="en-US" sz="800" dirty="0" smtClean="0">
                <a:solidFill>
                  <a:srgbClr val="00B0F0"/>
                </a:solidFill>
              </a:rPr>
              <a:t>次亜塩素酸水</a:t>
            </a:r>
            <a:r>
              <a:rPr kumimoji="1" lang="en-US" altLang="ja-JP" sz="800" dirty="0" smtClean="0">
                <a:solidFill>
                  <a:srgbClr val="00B0F0"/>
                </a:solidFill>
              </a:rPr>
              <a:t>57ppm</a:t>
            </a:r>
            <a:endParaRPr kumimoji="1" lang="ja-JP" altLang="en-US" sz="800" dirty="0">
              <a:solidFill>
                <a:srgbClr val="00B0F0"/>
              </a:solidFill>
            </a:endParaRPr>
          </a:p>
        </p:txBody>
      </p:sp>
      <p:sp>
        <p:nvSpPr>
          <p:cNvPr id="27" name="正方形/長方形 26"/>
          <p:cNvSpPr/>
          <p:nvPr/>
        </p:nvSpPr>
        <p:spPr>
          <a:xfrm>
            <a:off x="2004759" y="1199696"/>
            <a:ext cx="1898110" cy="194937"/>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2004759" y="1762380"/>
            <a:ext cx="1898110" cy="194937"/>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2004759" y="2322863"/>
            <a:ext cx="1898110" cy="194937"/>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2004759" y="2887594"/>
            <a:ext cx="1898110" cy="194937"/>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2010505" y="3443938"/>
            <a:ext cx="1898110" cy="194937"/>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2010505" y="4575753"/>
            <a:ext cx="1898110" cy="194937"/>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2631281" y="4021012"/>
            <a:ext cx="1271588" cy="194937"/>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2010505" y="5151550"/>
            <a:ext cx="1898110" cy="194937"/>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221701" y="6443162"/>
            <a:ext cx="4306707" cy="369332"/>
          </a:xfrm>
          <a:prstGeom prst="rect">
            <a:avLst/>
          </a:prstGeom>
          <a:noFill/>
        </p:spPr>
        <p:txBody>
          <a:bodyPr wrap="square" rtlCol="0">
            <a:spAutoFit/>
          </a:bodyPr>
          <a:lstStyle/>
          <a:p>
            <a:r>
              <a:rPr lang="ja-JP" altLang="en-US" dirty="0"/>
              <a:t>出典：厚生労働省 次亜塩素酸水</a:t>
            </a:r>
            <a:endParaRPr kumimoji="1" lang="ja-JP" altLang="en-US" dirty="0"/>
          </a:p>
        </p:txBody>
      </p:sp>
      <p:pic>
        <p:nvPicPr>
          <p:cNvPr id="36" name="図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7527" y="2119614"/>
            <a:ext cx="4478334" cy="3874785"/>
          </a:xfrm>
          <a:prstGeom prst="rect">
            <a:avLst/>
          </a:prstGeom>
        </p:spPr>
      </p:pic>
      <p:sp>
        <p:nvSpPr>
          <p:cNvPr id="37" name="テキスト ボックス 36"/>
          <p:cNvSpPr txBox="1"/>
          <p:nvPr/>
        </p:nvSpPr>
        <p:spPr>
          <a:xfrm>
            <a:off x="4664386" y="6096148"/>
            <a:ext cx="4264502" cy="646331"/>
          </a:xfrm>
          <a:prstGeom prst="rect">
            <a:avLst/>
          </a:prstGeom>
          <a:noFill/>
        </p:spPr>
        <p:txBody>
          <a:bodyPr wrap="square" rtlCol="0">
            <a:spAutoFit/>
          </a:bodyPr>
          <a:lstStyle/>
          <a:p>
            <a:r>
              <a:rPr lang="ja-JP" altLang="en-US" dirty="0"/>
              <a:t>出典　一般財団法人機能水研究振興財団</a:t>
            </a:r>
          </a:p>
          <a:p>
            <a:r>
              <a:rPr lang="en-US" altLang="ja-JP" dirty="0"/>
              <a:t>http://www.fwf.or.jp/</a:t>
            </a:r>
            <a:endParaRPr kumimoji="1" lang="ja-JP" altLang="en-US" dirty="0"/>
          </a:p>
        </p:txBody>
      </p:sp>
      <p:pic>
        <p:nvPicPr>
          <p:cNvPr id="38" name="図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4379" y="339823"/>
            <a:ext cx="4419417" cy="1779792"/>
          </a:xfrm>
          <a:prstGeom prst="rect">
            <a:avLst/>
          </a:prstGeom>
        </p:spPr>
      </p:pic>
      <p:sp>
        <p:nvSpPr>
          <p:cNvPr id="3" name="角丸四角形 2"/>
          <p:cNvSpPr/>
          <p:nvPr/>
        </p:nvSpPr>
        <p:spPr>
          <a:xfrm>
            <a:off x="7284622" y="2289067"/>
            <a:ext cx="900000" cy="297566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4821382" y="583893"/>
            <a:ext cx="2373744" cy="1433972"/>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153749" y="5712977"/>
            <a:ext cx="4510637" cy="2184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80577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803" y="89010"/>
            <a:ext cx="5027240" cy="5045999"/>
          </a:xfrm>
          <a:prstGeom prst="rect">
            <a:avLst/>
          </a:prstGeom>
        </p:spPr>
      </p:pic>
      <p:sp>
        <p:nvSpPr>
          <p:cNvPr id="10" name="テキスト ボックス 9"/>
          <p:cNvSpPr txBox="1"/>
          <p:nvPr/>
        </p:nvSpPr>
        <p:spPr>
          <a:xfrm>
            <a:off x="4309983" y="5135009"/>
            <a:ext cx="4713060" cy="923330"/>
          </a:xfrm>
          <a:prstGeom prst="rect">
            <a:avLst/>
          </a:prstGeom>
          <a:noFill/>
        </p:spPr>
        <p:txBody>
          <a:bodyPr wrap="square" rtlCol="0">
            <a:spAutoFit/>
          </a:bodyPr>
          <a:lstStyle/>
          <a:p>
            <a:r>
              <a:rPr lang="ja-JP" altLang="en-US" dirty="0"/>
              <a:t>出典　次亜塩素酸水</a:t>
            </a:r>
            <a:r>
              <a:rPr lang="ja-JP" altLang="en-US" dirty="0" smtClean="0"/>
              <a:t>メーカー　ピキャットクリア</a:t>
            </a:r>
            <a:endParaRPr lang="en-US" altLang="ja-JP" dirty="0" smtClean="0"/>
          </a:p>
          <a:p>
            <a:r>
              <a:rPr lang="en-US" altLang="ja-JP" dirty="0" smtClean="0"/>
              <a:t>https</a:t>
            </a:r>
            <a:r>
              <a:rPr lang="en-US" altLang="ja-JP" dirty="0"/>
              <a:t>://pcatclear.jp/</a:t>
            </a:r>
          </a:p>
          <a:p>
            <a:endParaRPr kumimoji="1" lang="ja-JP" altLang="en-US" dirty="0"/>
          </a:p>
        </p:txBody>
      </p:sp>
      <p:sp>
        <p:nvSpPr>
          <p:cNvPr id="11" name="テキスト ボックス 10"/>
          <p:cNvSpPr txBox="1"/>
          <p:nvPr/>
        </p:nvSpPr>
        <p:spPr>
          <a:xfrm>
            <a:off x="2969216" y="6058339"/>
            <a:ext cx="4238452" cy="646331"/>
          </a:xfrm>
          <a:prstGeom prst="rect">
            <a:avLst/>
          </a:prstGeom>
          <a:noFill/>
        </p:spPr>
        <p:txBody>
          <a:bodyPr wrap="square" rtlCol="0">
            <a:spAutoFit/>
          </a:bodyPr>
          <a:lstStyle/>
          <a:p>
            <a:r>
              <a:rPr lang="ja-JP" altLang="en-US" dirty="0"/>
              <a:t>出典　次亜塩素酸水ナビ</a:t>
            </a:r>
          </a:p>
          <a:p>
            <a:r>
              <a:rPr lang="en-US" altLang="ja-JP" dirty="0"/>
              <a:t>http://jiaensosan.com/</a:t>
            </a:r>
            <a:endParaRPr kumimoji="1" lang="ja-JP" altLang="en-US" dirty="0"/>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3769554" cy="3528127"/>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866" y="3431976"/>
            <a:ext cx="2634508" cy="3426024"/>
          </a:xfrm>
          <a:prstGeom prst="rect">
            <a:avLst/>
          </a:prstGeom>
        </p:spPr>
      </p:pic>
    </p:spTree>
    <p:extLst>
      <p:ext uri="{BB962C8B-B14F-4D97-AF65-F5344CB8AC3E}">
        <p14:creationId xmlns:p14="http://schemas.microsoft.com/office/powerpoint/2010/main" val="2851632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4330" y="257972"/>
            <a:ext cx="622114" cy="1036040"/>
          </a:xfrm>
          <a:prstGeom prst="rect">
            <a:avLst/>
          </a:prstGeom>
        </p:spPr>
      </p:pic>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l="31398" r="30378"/>
          <a:stretch/>
        </p:blipFill>
        <p:spPr>
          <a:xfrm>
            <a:off x="8606313" y="82419"/>
            <a:ext cx="537674" cy="1408191"/>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8522" y="312288"/>
            <a:ext cx="666290" cy="767126"/>
          </a:xfrm>
          <a:prstGeom prst="rect">
            <a:avLst/>
          </a:prstGeom>
        </p:spPr>
      </p:pic>
      <p:pic>
        <p:nvPicPr>
          <p:cNvPr id="7" name="図 6"/>
          <p:cNvPicPr>
            <a:picLocks noChangeAspect="1"/>
          </p:cNvPicPr>
          <p:nvPr/>
        </p:nvPicPr>
        <p:blipFill rotWithShape="1">
          <a:blip r:embed="rId5" cstate="print">
            <a:extLst>
              <a:ext uri="{28A0092B-C50C-407E-A947-70E740481C1C}">
                <a14:useLocalDpi xmlns:a14="http://schemas.microsoft.com/office/drawing/2010/main" val="0"/>
              </a:ext>
            </a:extLst>
          </a:blip>
          <a:srcRect l="4758" t="3791" r="4516" b="4032"/>
          <a:stretch/>
        </p:blipFill>
        <p:spPr>
          <a:xfrm>
            <a:off x="4396890" y="907833"/>
            <a:ext cx="1126483" cy="1144507"/>
          </a:xfrm>
          <a:prstGeom prst="rect">
            <a:avLst/>
          </a:prstGeom>
        </p:spPr>
      </p:pic>
      <p:sp>
        <p:nvSpPr>
          <p:cNvPr id="9" name="円/楕円 8"/>
          <p:cNvSpPr/>
          <p:nvPr/>
        </p:nvSpPr>
        <p:spPr>
          <a:xfrm>
            <a:off x="308552" y="5206921"/>
            <a:ext cx="1911096" cy="7406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除菌水の素</a:t>
            </a:r>
            <a:endParaRPr kumimoji="1" lang="en-US" altLang="ja-JP" dirty="0" smtClean="0"/>
          </a:p>
          <a:p>
            <a:pPr algn="ctr"/>
            <a:r>
              <a:rPr kumimoji="1" lang="en-US" altLang="ja-JP" dirty="0" smtClean="0">
                <a:solidFill>
                  <a:srgbClr val="FF0000"/>
                </a:solidFill>
              </a:rPr>
              <a:t>1g</a:t>
            </a:r>
            <a:endParaRPr kumimoji="1" lang="ja-JP" altLang="en-US" dirty="0">
              <a:solidFill>
                <a:srgbClr val="FF0000"/>
              </a:solidFill>
            </a:endParaRPr>
          </a:p>
        </p:txBody>
      </p:sp>
      <p:sp>
        <p:nvSpPr>
          <p:cNvPr id="10" name="円/楕円 9"/>
          <p:cNvSpPr/>
          <p:nvPr/>
        </p:nvSpPr>
        <p:spPr>
          <a:xfrm>
            <a:off x="308552" y="5948594"/>
            <a:ext cx="1911096" cy="740664"/>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00B0F0"/>
                </a:solidFill>
              </a:rPr>
              <a:t>水道水</a:t>
            </a:r>
            <a:endParaRPr lang="en-US" altLang="ja-JP" dirty="0">
              <a:solidFill>
                <a:srgbClr val="00B0F0"/>
              </a:solidFill>
            </a:endParaRPr>
          </a:p>
          <a:p>
            <a:pPr algn="ctr"/>
            <a:r>
              <a:rPr lang="en-US" altLang="ja-JP" dirty="0">
                <a:solidFill>
                  <a:srgbClr val="00B0F0"/>
                </a:solidFill>
              </a:rPr>
              <a:t>1000ml</a:t>
            </a:r>
            <a:r>
              <a:rPr lang="ja-JP" altLang="en-US" dirty="0">
                <a:solidFill>
                  <a:srgbClr val="00B0F0"/>
                </a:solidFill>
              </a:rPr>
              <a:t>＝</a:t>
            </a:r>
            <a:r>
              <a:rPr lang="en-US" altLang="ja-JP" dirty="0">
                <a:solidFill>
                  <a:srgbClr val="00B0F0"/>
                </a:solidFill>
              </a:rPr>
              <a:t>1L</a:t>
            </a:r>
            <a:endParaRPr lang="ja-JP" altLang="en-US" dirty="0">
              <a:solidFill>
                <a:srgbClr val="00B0F0"/>
              </a:solidFill>
            </a:endParaRPr>
          </a:p>
        </p:txBody>
      </p:sp>
      <p:pic>
        <p:nvPicPr>
          <p:cNvPr id="13" name="図 12"/>
          <p:cNvPicPr>
            <a:picLocks noChangeAspect="1"/>
          </p:cNvPicPr>
          <p:nvPr/>
        </p:nvPicPr>
        <p:blipFill rotWithShape="1">
          <a:blip r:embed="rId6" cstate="print">
            <a:extLst>
              <a:ext uri="{28A0092B-C50C-407E-A947-70E740481C1C}">
                <a14:useLocalDpi xmlns:a14="http://schemas.microsoft.com/office/drawing/2010/main" val="0"/>
              </a:ext>
            </a:extLst>
          </a:blip>
          <a:srcRect l="11198" r="10586"/>
          <a:stretch/>
        </p:blipFill>
        <p:spPr>
          <a:xfrm>
            <a:off x="5523373" y="0"/>
            <a:ext cx="537647" cy="1123189"/>
          </a:xfrm>
          <a:prstGeom prst="rect">
            <a:avLst/>
          </a:prstGeom>
        </p:spPr>
      </p:pic>
      <p:sp>
        <p:nvSpPr>
          <p:cNvPr id="2" name="テキスト ボックス 1"/>
          <p:cNvSpPr txBox="1"/>
          <p:nvPr/>
        </p:nvSpPr>
        <p:spPr>
          <a:xfrm>
            <a:off x="0" y="0"/>
            <a:ext cx="9144000" cy="5016758"/>
          </a:xfrm>
          <a:prstGeom prst="rect">
            <a:avLst/>
          </a:prstGeom>
          <a:noFill/>
        </p:spPr>
        <p:txBody>
          <a:bodyPr wrap="square" rtlCol="0">
            <a:spAutoFit/>
          </a:bodyPr>
          <a:lstStyle/>
          <a:p>
            <a:r>
              <a:rPr kumimoji="1" lang="ja-JP" altLang="en-US" sz="1600" b="1" i="1" u="sng" dirty="0" smtClean="0">
                <a:solidFill>
                  <a:srgbClr val="FF0000"/>
                </a:solidFill>
              </a:rPr>
              <a:t>次亜塩素酸水　</a:t>
            </a:r>
            <a:r>
              <a:rPr kumimoji="1" lang="en-US" altLang="ja-JP" sz="1600" b="1" i="1" u="sng" dirty="0" smtClean="0">
                <a:solidFill>
                  <a:srgbClr val="FF0000"/>
                </a:solidFill>
              </a:rPr>
              <a:t>500ppm</a:t>
            </a:r>
            <a:r>
              <a:rPr kumimoji="1" lang="ja-JP" altLang="en-US" sz="1600" b="1" i="1" u="sng" dirty="0" smtClean="0">
                <a:solidFill>
                  <a:srgbClr val="FF0000"/>
                </a:solidFill>
              </a:rPr>
              <a:t>原液　と　</a:t>
            </a:r>
            <a:r>
              <a:rPr kumimoji="1" lang="en-US" altLang="ja-JP" sz="1600" b="1" i="1" u="sng" dirty="0" smtClean="0">
                <a:solidFill>
                  <a:srgbClr val="FF0000"/>
                </a:solidFill>
              </a:rPr>
              <a:t>50ppm</a:t>
            </a:r>
            <a:r>
              <a:rPr kumimoji="1" lang="ja-JP" altLang="en-US" sz="1600" b="1" i="1" u="sng" dirty="0" smtClean="0">
                <a:solidFill>
                  <a:srgbClr val="FF0000"/>
                </a:solidFill>
              </a:rPr>
              <a:t>溶液　の作り方</a:t>
            </a:r>
            <a:endParaRPr kumimoji="1" lang="en-US" altLang="ja-JP" sz="1600" b="1" i="1" u="sng" dirty="0" smtClean="0">
              <a:solidFill>
                <a:srgbClr val="FF0000"/>
              </a:solidFill>
            </a:endParaRPr>
          </a:p>
          <a:p>
            <a:endParaRPr lang="en-US" altLang="ja-JP" sz="1600" dirty="0"/>
          </a:p>
          <a:p>
            <a:r>
              <a:rPr kumimoji="1" lang="ja-JP" altLang="en-US" sz="1600" dirty="0" smtClean="0"/>
              <a:t>用意するもの</a:t>
            </a:r>
            <a:endParaRPr kumimoji="1" lang="en-US" altLang="ja-JP" sz="1600" b="1" dirty="0" smtClean="0"/>
          </a:p>
          <a:p>
            <a:r>
              <a:rPr kumimoji="1" lang="ja-JP" altLang="en-US" sz="1600" dirty="0" smtClean="0"/>
              <a:t>①除菌水の素、　　②計量カップ、　　　③</a:t>
            </a:r>
            <a:r>
              <a:rPr kumimoji="1" lang="en-US" altLang="ja-JP" sz="1600" dirty="0" smtClean="0"/>
              <a:t>500ppm</a:t>
            </a:r>
            <a:r>
              <a:rPr kumimoji="1" lang="ja-JP" altLang="en-US" sz="1600" dirty="0" smtClean="0"/>
              <a:t>原液用１Ｌ容器、　　　④２Ｌペットボトル（</a:t>
            </a:r>
            <a:r>
              <a:rPr kumimoji="1" lang="en-US" altLang="ja-JP" sz="1600" dirty="0" smtClean="0"/>
              <a:t>50ppm</a:t>
            </a:r>
            <a:r>
              <a:rPr kumimoji="1" lang="ja-JP" altLang="en-US" sz="1600" dirty="0" smtClean="0"/>
              <a:t>溶液用）　　</a:t>
            </a:r>
            <a:endParaRPr kumimoji="1" lang="en-US" altLang="ja-JP" sz="1600" dirty="0" smtClean="0"/>
          </a:p>
          <a:p>
            <a:r>
              <a:rPr lang="ja-JP" altLang="en-US" sz="1600" dirty="0" smtClean="0"/>
              <a:t>⑤デジタルクッキングスケール</a:t>
            </a:r>
            <a:r>
              <a:rPr lang="en-US" altLang="ja-JP" sz="1600" dirty="0" smtClean="0"/>
              <a:t>0.1g</a:t>
            </a:r>
            <a:r>
              <a:rPr lang="ja-JP" altLang="en-US" sz="1600" dirty="0" smtClean="0"/>
              <a:t>単位で計れる計量器</a:t>
            </a:r>
            <a:endParaRPr lang="en-US" altLang="ja-JP" sz="1600" dirty="0" smtClean="0"/>
          </a:p>
          <a:p>
            <a:endParaRPr kumimoji="1" lang="en-US" altLang="ja-JP" sz="1600" dirty="0"/>
          </a:p>
          <a:p>
            <a:r>
              <a:rPr kumimoji="1" lang="ja-JP" altLang="en-US" sz="1600" dirty="0" smtClean="0"/>
              <a:t>手順</a:t>
            </a:r>
            <a:endParaRPr kumimoji="1" lang="en-US" altLang="ja-JP" sz="1600" dirty="0" smtClean="0"/>
          </a:p>
          <a:p>
            <a:r>
              <a:rPr kumimoji="1" lang="ja-JP" altLang="en-US" sz="1600" dirty="0" smtClean="0"/>
              <a:t>「除菌水の素」説明書から「</a:t>
            </a:r>
            <a:r>
              <a:rPr kumimoji="1" lang="en-US" altLang="ja-JP" sz="1600" dirty="0" smtClean="0"/>
              <a:t>1g</a:t>
            </a:r>
            <a:r>
              <a:rPr kumimoji="1" lang="ja-JP" altLang="en-US" sz="1600" dirty="0" smtClean="0"/>
              <a:t>を</a:t>
            </a:r>
            <a:r>
              <a:rPr kumimoji="1" lang="en-US" altLang="ja-JP" sz="1600" dirty="0" smtClean="0"/>
              <a:t>500ml</a:t>
            </a:r>
            <a:r>
              <a:rPr kumimoji="1" lang="ja-JP" altLang="en-US" sz="1600" dirty="0" smtClean="0"/>
              <a:t>ペットボトル水で溶かすと</a:t>
            </a:r>
            <a:r>
              <a:rPr kumimoji="1" lang="en-US" altLang="ja-JP" sz="1600" dirty="0" smtClean="0"/>
              <a:t>1000ppm</a:t>
            </a:r>
            <a:r>
              <a:rPr kumimoji="1" lang="ja-JP" altLang="en-US" sz="1600" dirty="0" smtClean="0"/>
              <a:t>ができる」とある</a:t>
            </a:r>
            <a:endParaRPr kumimoji="1" lang="en-US" altLang="ja-JP" sz="1600" dirty="0" smtClean="0"/>
          </a:p>
          <a:p>
            <a:r>
              <a:rPr kumimoji="1" lang="ja-JP" altLang="en-US" sz="1600" dirty="0" smtClean="0"/>
              <a:t>■</a:t>
            </a:r>
            <a:r>
              <a:rPr kumimoji="1" lang="en-US" altLang="ja-JP" sz="1600" dirty="0" smtClean="0"/>
              <a:t>1000ppm</a:t>
            </a:r>
            <a:r>
              <a:rPr kumimoji="1" lang="ja-JP" altLang="en-US" sz="1600" dirty="0" smtClean="0"/>
              <a:t>ではなく</a:t>
            </a:r>
            <a:r>
              <a:rPr kumimoji="1" lang="en-US" altLang="ja-JP" sz="1600" u="sng" dirty="0" smtClean="0">
                <a:solidFill>
                  <a:schemeClr val="accent2">
                    <a:lumMod val="50000"/>
                  </a:schemeClr>
                </a:solidFill>
              </a:rPr>
              <a:t>500ppm</a:t>
            </a:r>
            <a:r>
              <a:rPr kumimoji="1" lang="ja-JP" altLang="en-US" sz="1600" u="sng" dirty="0" smtClean="0">
                <a:solidFill>
                  <a:schemeClr val="accent2">
                    <a:lumMod val="50000"/>
                  </a:schemeClr>
                </a:solidFill>
              </a:rPr>
              <a:t>原液</a:t>
            </a:r>
            <a:r>
              <a:rPr kumimoji="1" lang="ja-JP" altLang="en-US" sz="1600" dirty="0" smtClean="0"/>
              <a:t>を作る（市販製品は</a:t>
            </a:r>
            <a:r>
              <a:rPr kumimoji="1" lang="en-US" altLang="ja-JP" sz="1600" dirty="0" smtClean="0">
                <a:solidFill>
                  <a:schemeClr val="accent2">
                    <a:lumMod val="50000"/>
                  </a:schemeClr>
                </a:solidFill>
              </a:rPr>
              <a:t>500ppm</a:t>
            </a:r>
            <a:r>
              <a:rPr kumimoji="1" lang="ja-JP" altLang="en-US" sz="1600" dirty="0" smtClean="0"/>
              <a:t>ものが多く扱いやすい）</a:t>
            </a:r>
            <a:endParaRPr kumimoji="1" lang="en-US" altLang="ja-JP" sz="1600" dirty="0" smtClean="0"/>
          </a:p>
          <a:p>
            <a:r>
              <a:rPr kumimoji="1" lang="ja-JP" altLang="en-US" sz="1600" dirty="0" smtClean="0"/>
              <a:t>手順１：①除菌水の素</a:t>
            </a:r>
            <a:r>
              <a:rPr kumimoji="1" lang="en-US" altLang="ja-JP" sz="1600" dirty="0" smtClean="0">
                <a:solidFill>
                  <a:srgbClr val="FF0000"/>
                </a:solidFill>
              </a:rPr>
              <a:t>1g</a:t>
            </a:r>
            <a:r>
              <a:rPr kumimoji="1" lang="ja-JP" altLang="en-US" sz="1600" dirty="0" smtClean="0"/>
              <a:t>を⑤デジタルクッキングスケール等で</a:t>
            </a:r>
            <a:r>
              <a:rPr kumimoji="1" lang="ja-JP" altLang="en-US" sz="1600" dirty="0" smtClean="0">
                <a:solidFill>
                  <a:srgbClr val="FF0000"/>
                </a:solidFill>
              </a:rPr>
              <a:t>必ず計る</a:t>
            </a:r>
            <a:endParaRPr kumimoji="1" lang="en-US" altLang="ja-JP" sz="1600" dirty="0" smtClean="0">
              <a:solidFill>
                <a:srgbClr val="FF0000"/>
              </a:solidFill>
            </a:endParaRPr>
          </a:p>
          <a:p>
            <a:r>
              <a:rPr kumimoji="1" lang="ja-JP" altLang="en-US" sz="1600" dirty="0" smtClean="0"/>
              <a:t>手順２：</a:t>
            </a:r>
            <a:r>
              <a:rPr kumimoji="1" lang="en-US" altLang="ja-JP" sz="1600" u="sng" dirty="0" smtClean="0">
                <a:solidFill>
                  <a:schemeClr val="accent2">
                    <a:lumMod val="50000"/>
                  </a:schemeClr>
                </a:solidFill>
              </a:rPr>
              <a:t>500ppm</a:t>
            </a:r>
            <a:r>
              <a:rPr kumimoji="1" lang="ja-JP" altLang="en-US" sz="1600" u="sng" dirty="0" smtClean="0">
                <a:solidFill>
                  <a:schemeClr val="accent2">
                    <a:lumMod val="50000"/>
                  </a:schemeClr>
                </a:solidFill>
              </a:rPr>
              <a:t>原液</a:t>
            </a:r>
            <a:r>
              <a:rPr kumimoji="1" lang="ja-JP" altLang="en-US" sz="1600" dirty="0" smtClean="0"/>
              <a:t>を作成するため、</a:t>
            </a:r>
            <a:r>
              <a:rPr kumimoji="1" lang="en-US" altLang="ja-JP" sz="1600" dirty="0" smtClean="0">
                <a:solidFill>
                  <a:srgbClr val="FF0000"/>
                </a:solidFill>
              </a:rPr>
              <a:t>1g</a:t>
            </a:r>
            <a:r>
              <a:rPr kumimoji="1" lang="ja-JP" altLang="en-US" sz="1600" dirty="0" smtClean="0"/>
              <a:t>を③</a:t>
            </a:r>
            <a:r>
              <a:rPr kumimoji="1" lang="ja-JP" altLang="en-US" sz="1600" dirty="0" smtClean="0">
                <a:solidFill>
                  <a:srgbClr val="0000FF"/>
                </a:solidFill>
              </a:rPr>
              <a:t>１Ｌ容器</a:t>
            </a:r>
            <a:r>
              <a:rPr kumimoji="1" lang="ja-JP" altLang="en-US" sz="1600" dirty="0" smtClean="0"/>
              <a:t>に入れて</a:t>
            </a:r>
            <a:r>
              <a:rPr kumimoji="1" lang="en-US" altLang="ja-JP" sz="1600" dirty="0" smtClean="0">
                <a:solidFill>
                  <a:srgbClr val="0000FF"/>
                </a:solidFill>
              </a:rPr>
              <a:t>1000ml</a:t>
            </a:r>
            <a:r>
              <a:rPr kumimoji="1" lang="ja-JP" altLang="en-US" sz="1600" dirty="0" smtClean="0">
                <a:solidFill>
                  <a:srgbClr val="0000FF"/>
                </a:solidFill>
              </a:rPr>
              <a:t>の水</a:t>
            </a:r>
            <a:r>
              <a:rPr kumimoji="1" lang="ja-JP" altLang="en-US" sz="1600" dirty="0" smtClean="0"/>
              <a:t>を入れて</a:t>
            </a:r>
            <a:r>
              <a:rPr kumimoji="1" lang="ja-JP" altLang="en-US" sz="1600" dirty="0" smtClean="0">
                <a:solidFill>
                  <a:srgbClr val="FF0000"/>
                </a:solidFill>
              </a:rPr>
              <a:t>攪拌</a:t>
            </a:r>
            <a:r>
              <a:rPr kumimoji="1" lang="ja-JP" altLang="en-US" sz="1600" dirty="0" smtClean="0"/>
              <a:t>する</a:t>
            </a:r>
            <a:endParaRPr kumimoji="1" lang="en-US" altLang="ja-JP" sz="1600" dirty="0" smtClean="0"/>
          </a:p>
          <a:p>
            <a:r>
              <a:rPr kumimoji="1" lang="ja-JP" altLang="en-US" sz="1600" dirty="0" smtClean="0"/>
              <a:t>　　　　　</a:t>
            </a:r>
            <a:r>
              <a:rPr kumimoji="1" lang="ja-JP" altLang="en-US" sz="1600" dirty="0" smtClean="0">
                <a:solidFill>
                  <a:srgbClr val="FF0000"/>
                </a:solidFill>
              </a:rPr>
              <a:t>必ず容器に</a:t>
            </a:r>
            <a:r>
              <a:rPr kumimoji="1" lang="ja-JP" altLang="en-US" sz="1600" dirty="0" smtClean="0"/>
              <a:t>「</a:t>
            </a:r>
            <a:r>
              <a:rPr kumimoji="1" lang="ja-JP" altLang="en-US" sz="1600" u="sng" dirty="0" smtClean="0">
                <a:solidFill>
                  <a:schemeClr val="accent2">
                    <a:lumMod val="50000"/>
                  </a:schemeClr>
                </a:solidFill>
              </a:rPr>
              <a:t>次亜塩素酸水</a:t>
            </a:r>
            <a:r>
              <a:rPr kumimoji="1" lang="en-US" altLang="ja-JP" sz="1600" u="sng" dirty="0" smtClean="0">
                <a:solidFill>
                  <a:schemeClr val="accent2">
                    <a:lumMod val="50000"/>
                  </a:schemeClr>
                </a:solidFill>
              </a:rPr>
              <a:t>500ppm</a:t>
            </a:r>
            <a:r>
              <a:rPr kumimoji="1" lang="ja-JP" altLang="en-US" sz="1600" u="sng" dirty="0" smtClean="0">
                <a:solidFill>
                  <a:schemeClr val="accent2">
                    <a:lumMod val="50000"/>
                  </a:schemeClr>
                </a:solidFill>
              </a:rPr>
              <a:t>原液</a:t>
            </a:r>
            <a:r>
              <a:rPr kumimoji="1" lang="ja-JP" altLang="en-US" sz="1600" dirty="0" smtClean="0"/>
              <a:t>」</a:t>
            </a:r>
            <a:r>
              <a:rPr kumimoji="1" lang="ja-JP" altLang="en-US" sz="1600" dirty="0" smtClean="0">
                <a:solidFill>
                  <a:srgbClr val="FF0000"/>
                </a:solidFill>
              </a:rPr>
              <a:t>と表示</a:t>
            </a:r>
            <a:r>
              <a:rPr kumimoji="1" lang="ja-JP" altLang="en-US" sz="1600" dirty="0" smtClean="0"/>
              <a:t>する。紙ラベルを貼っても良い。</a:t>
            </a:r>
            <a:endParaRPr kumimoji="1" lang="en-US" altLang="ja-JP" sz="1600" dirty="0" smtClean="0"/>
          </a:p>
          <a:p>
            <a:endParaRPr kumimoji="1" lang="en-US" altLang="ja-JP" sz="1600" dirty="0" smtClean="0"/>
          </a:p>
          <a:p>
            <a:r>
              <a:rPr kumimoji="1" lang="ja-JP" altLang="en-US" sz="1600" dirty="0" smtClean="0"/>
              <a:t>■</a:t>
            </a:r>
            <a:r>
              <a:rPr kumimoji="1" lang="en-US" altLang="ja-JP" sz="1600" u="sng" dirty="0" smtClean="0">
                <a:solidFill>
                  <a:srgbClr val="0070C0"/>
                </a:solidFill>
              </a:rPr>
              <a:t>50ppm</a:t>
            </a:r>
            <a:r>
              <a:rPr kumimoji="1" lang="ja-JP" altLang="en-US" sz="1600" u="sng" dirty="0" smtClean="0">
                <a:solidFill>
                  <a:srgbClr val="0070C0"/>
                </a:solidFill>
              </a:rPr>
              <a:t>溶液</a:t>
            </a:r>
            <a:r>
              <a:rPr kumimoji="1" lang="ja-JP" altLang="en-US" sz="1600" dirty="0" smtClean="0"/>
              <a:t>を作る</a:t>
            </a:r>
            <a:endParaRPr kumimoji="1" lang="en-US" altLang="ja-JP" sz="1600" dirty="0" smtClean="0"/>
          </a:p>
          <a:p>
            <a:r>
              <a:rPr kumimoji="1" lang="ja-JP" altLang="en-US" sz="1600" dirty="0" smtClean="0"/>
              <a:t>手順３：</a:t>
            </a:r>
            <a:r>
              <a:rPr kumimoji="1" lang="en-US" altLang="ja-JP" sz="1600" u="sng" dirty="0" smtClean="0">
                <a:solidFill>
                  <a:schemeClr val="accent2">
                    <a:lumMod val="50000"/>
                  </a:schemeClr>
                </a:solidFill>
              </a:rPr>
              <a:t>500ppm</a:t>
            </a:r>
            <a:r>
              <a:rPr kumimoji="1" lang="ja-JP" altLang="en-US" sz="1600" u="sng" dirty="0" smtClean="0">
                <a:solidFill>
                  <a:schemeClr val="accent2">
                    <a:lumMod val="50000"/>
                  </a:schemeClr>
                </a:solidFill>
              </a:rPr>
              <a:t>原液</a:t>
            </a:r>
            <a:r>
              <a:rPr kumimoji="1" lang="ja-JP" altLang="en-US" sz="1600" dirty="0" smtClean="0"/>
              <a:t>から②計量カップを使って</a:t>
            </a:r>
            <a:r>
              <a:rPr kumimoji="1" lang="ja-JP" altLang="en-US" sz="1600" dirty="0" smtClean="0">
                <a:solidFill>
                  <a:schemeClr val="accent2">
                    <a:lumMod val="50000"/>
                  </a:schemeClr>
                </a:solidFill>
              </a:rPr>
              <a:t>原液</a:t>
            </a:r>
            <a:r>
              <a:rPr kumimoji="1" lang="en-US" altLang="ja-JP" sz="1600" dirty="0" smtClean="0">
                <a:solidFill>
                  <a:schemeClr val="accent2">
                    <a:lumMod val="50000"/>
                  </a:schemeClr>
                </a:solidFill>
              </a:rPr>
              <a:t>200ml</a:t>
            </a:r>
            <a:r>
              <a:rPr kumimoji="1" lang="ja-JP" altLang="en-US" sz="1600" dirty="0" smtClean="0"/>
              <a:t>を④２Ｌの空ペットボトルに入れる</a:t>
            </a:r>
            <a:endParaRPr kumimoji="1" lang="en-US" altLang="ja-JP" sz="1600" dirty="0" smtClean="0"/>
          </a:p>
          <a:p>
            <a:r>
              <a:rPr kumimoji="1" lang="ja-JP" altLang="en-US" sz="1600" dirty="0" smtClean="0"/>
              <a:t>手順４：④</a:t>
            </a:r>
            <a:r>
              <a:rPr lang="ja-JP" altLang="en-US" sz="1600" dirty="0"/>
              <a:t> </a:t>
            </a:r>
            <a:r>
              <a:rPr lang="ja-JP" altLang="en-US" sz="1600" dirty="0" smtClean="0"/>
              <a:t>２Ｌペットボトルの</a:t>
            </a:r>
            <a:r>
              <a:rPr kumimoji="1" lang="ja-JP" altLang="en-US" sz="1600" dirty="0" smtClean="0">
                <a:solidFill>
                  <a:schemeClr val="accent2">
                    <a:lumMod val="50000"/>
                  </a:schemeClr>
                </a:solidFill>
              </a:rPr>
              <a:t>原液</a:t>
            </a:r>
            <a:r>
              <a:rPr kumimoji="1" lang="en-US" altLang="ja-JP" sz="1600" dirty="0" smtClean="0">
                <a:solidFill>
                  <a:schemeClr val="accent2">
                    <a:lumMod val="50000"/>
                  </a:schemeClr>
                </a:solidFill>
              </a:rPr>
              <a:t>200</a:t>
            </a:r>
            <a:r>
              <a:rPr kumimoji="1" lang="ja-JP" altLang="en-US" sz="1600" dirty="0" smtClean="0">
                <a:solidFill>
                  <a:schemeClr val="accent2">
                    <a:lumMod val="50000"/>
                  </a:schemeClr>
                </a:solidFill>
              </a:rPr>
              <a:t>ｍｌ</a:t>
            </a:r>
            <a:r>
              <a:rPr kumimoji="1" lang="ja-JP" altLang="en-US" sz="1600" dirty="0" smtClean="0"/>
              <a:t>に対して</a:t>
            </a:r>
            <a:r>
              <a:rPr kumimoji="1" lang="en-US" altLang="ja-JP" sz="1600" dirty="0" smtClean="0">
                <a:solidFill>
                  <a:srgbClr val="0000FF"/>
                </a:solidFill>
              </a:rPr>
              <a:t>1800ml</a:t>
            </a:r>
            <a:r>
              <a:rPr kumimoji="1" lang="ja-JP" altLang="en-US" sz="1600" dirty="0" smtClean="0">
                <a:solidFill>
                  <a:srgbClr val="0000FF"/>
                </a:solidFill>
              </a:rPr>
              <a:t>の水</a:t>
            </a:r>
            <a:r>
              <a:rPr kumimoji="1" lang="ja-JP" altLang="en-US" sz="1600" dirty="0" smtClean="0"/>
              <a:t>を加える＝いっぱいになるまで水を加える</a:t>
            </a:r>
            <a:endParaRPr kumimoji="1" lang="en-US" altLang="ja-JP" sz="1600" dirty="0" smtClean="0"/>
          </a:p>
          <a:p>
            <a:r>
              <a:rPr kumimoji="1" lang="ja-JP" altLang="en-US" sz="1600" dirty="0" smtClean="0"/>
              <a:t>　　　　　水を加えている途中で原液が均等に混ざるように何度かシェイク</a:t>
            </a:r>
            <a:r>
              <a:rPr kumimoji="1" lang="ja-JP" altLang="en-US" sz="1600" dirty="0" smtClean="0">
                <a:solidFill>
                  <a:srgbClr val="FF0000"/>
                </a:solidFill>
              </a:rPr>
              <a:t>攪拌</a:t>
            </a:r>
            <a:r>
              <a:rPr kumimoji="1" lang="ja-JP" altLang="en-US" sz="1600" dirty="0" smtClean="0"/>
              <a:t>する</a:t>
            </a:r>
            <a:endParaRPr kumimoji="1" lang="en-US" altLang="ja-JP" sz="1600" dirty="0" smtClean="0"/>
          </a:p>
          <a:p>
            <a:r>
              <a:rPr kumimoji="1" lang="ja-JP" altLang="en-US" sz="1600" dirty="0" smtClean="0"/>
              <a:t>手順５：完成したら２Ｌペットボトルに「</a:t>
            </a:r>
            <a:r>
              <a:rPr kumimoji="1" lang="ja-JP" altLang="en-US" sz="1600" u="sng" dirty="0" smtClean="0">
                <a:solidFill>
                  <a:srgbClr val="0070C0"/>
                </a:solidFill>
              </a:rPr>
              <a:t>次亜塩素酸水</a:t>
            </a:r>
            <a:r>
              <a:rPr kumimoji="1" lang="en-US" altLang="ja-JP" sz="1600" u="sng" dirty="0" smtClean="0">
                <a:solidFill>
                  <a:srgbClr val="0070C0"/>
                </a:solidFill>
              </a:rPr>
              <a:t>50ppm</a:t>
            </a:r>
            <a:r>
              <a:rPr kumimoji="1" lang="ja-JP" altLang="en-US" sz="1600" dirty="0" smtClean="0"/>
              <a:t>」と表示する。紙ラベルでも良い。</a:t>
            </a:r>
            <a:endParaRPr kumimoji="1" lang="en-US" altLang="ja-JP" sz="1600" dirty="0" smtClean="0"/>
          </a:p>
          <a:p>
            <a:r>
              <a:rPr kumimoji="1" lang="ja-JP" altLang="en-US" sz="1600" dirty="0" smtClean="0"/>
              <a:t>手順６：</a:t>
            </a:r>
            <a:r>
              <a:rPr kumimoji="1" lang="en-US" altLang="ja-JP" sz="1600" dirty="0" smtClean="0"/>
              <a:t>100</a:t>
            </a:r>
            <a:r>
              <a:rPr kumimoji="1" lang="ja-JP" altLang="en-US" sz="1600" dirty="0" smtClean="0"/>
              <a:t>円ショップの園芸スプレーや浴室用シャンプー容器などに小分けして使う</a:t>
            </a:r>
            <a:endParaRPr kumimoji="1" lang="en-US" altLang="ja-JP" sz="1600" dirty="0" smtClean="0"/>
          </a:p>
          <a:p>
            <a:r>
              <a:rPr kumimoji="1" lang="ja-JP" altLang="en-US" sz="1600" dirty="0" smtClean="0"/>
              <a:t>　　　　　これらも内容を間違わないように「</a:t>
            </a:r>
            <a:r>
              <a:rPr kumimoji="1" lang="ja-JP" altLang="en-US" sz="1600" u="sng" dirty="0" smtClean="0">
                <a:solidFill>
                  <a:srgbClr val="0070C0"/>
                </a:solidFill>
              </a:rPr>
              <a:t>次亜塩素酸水</a:t>
            </a:r>
            <a:r>
              <a:rPr kumimoji="1" lang="en-US" altLang="ja-JP" sz="1600" u="sng" dirty="0" smtClean="0">
                <a:solidFill>
                  <a:srgbClr val="0070C0"/>
                </a:solidFill>
              </a:rPr>
              <a:t>50ppm</a:t>
            </a:r>
            <a:r>
              <a:rPr kumimoji="1" lang="ja-JP" altLang="en-US" sz="1600" dirty="0" smtClean="0"/>
              <a:t>」と表示する</a:t>
            </a:r>
            <a:endParaRPr kumimoji="1" lang="ja-JP" altLang="en-US" sz="1600" dirty="0"/>
          </a:p>
        </p:txBody>
      </p:sp>
      <p:sp>
        <p:nvSpPr>
          <p:cNvPr id="14" name="円/楕円 13"/>
          <p:cNvSpPr/>
          <p:nvPr/>
        </p:nvSpPr>
        <p:spPr>
          <a:xfrm>
            <a:off x="3836510" y="6013100"/>
            <a:ext cx="2143742" cy="658119"/>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bg1"/>
                </a:solidFill>
              </a:rPr>
              <a:t>500ppm</a:t>
            </a:r>
            <a:r>
              <a:rPr kumimoji="1" lang="ja-JP" altLang="en-US" dirty="0" smtClean="0">
                <a:solidFill>
                  <a:schemeClr val="bg1"/>
                </a:solidFill>
              </a:rPr>
              <a:t>原液</a:t>
            </a:r>
            <a:endParaRPr kumimoji="1" lang="en-US" altLang="ja-JP" dirty="0" smtClean="0">
              <a:solidFill>
                <a:schemeClr val="bg1"/>
              </a:solidFill>
            </a:endParaRPr>
          </a:p>
          <a:p>
            <a:pPr algn="ctr"/>
            <a:r>
              <a:rPr kumimoji="1" lang="en-US" altLang="ja-JP" dirty="0" smtClean="0">
                <a:solidFill>
                  <a:schemeClr val="bg1"/>
                </a:solidFill>
              </a:rPr>
              <a:t>200ml</a:t>
            </a:r>
            <a:endParaRPr kumimoji="1" lang="ja-JP" altLang="en-US" dirty="0">
              <a:solidFill>
                <a:schemeClr val="bg1"/>
              </a:solidFill>
            </a:endParaRPr>
          </a:p>
        </p:txBody>
      </p:sp>
      <p:sp>
        <p:nvSpPr>
          <p:cNvPr id="15" name="円/楕円 14"/>
          <p:cNvSpPr/>
          <p:nvPr/>
        </p:nvSpPr>
        <p:spPr>
          <a:xfrm>
            <a:off x="3836510" y="5185869"/>
            <a:ext cx="2143742" cy="658119"/>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00B0F0"/>
                </a:solidFill>
              </a:rPr>
              <a:t>水道水</a:t>
            </a:r>
            <a:endParaRPr lang="en-US" altLang="ja-JP" dirty="0">
              <a:solidFill>
                <a:srgbClr val="00B0F0"/>
              </a:solidFill>
            </a:endParaRPr>
          </a:p>
          <a:p>
            <a:pPr algn="ctr"/>
            <a:r>
              <a:rPr lang="en-US" altLang="ja-JP" dirty="0">
                <a:solidFill>
                  <a:srgbClr val="00B0F0"/>
                </a:solidFill>
              </a:rPr>
              <a:t>1800ml</a:t>
            </a:r>
            <a:endParaRPr lang="ja-JP" altLang="en-US" dirty="0">
              <a:solidFill>
                <a:srgbClr val="00B0F0"/>
              </a:solidFill>
            </a:endParaRPr>
          </a:p>
        </p:txBody>
      </p:sp>
      <p:grpSp>
        <p:nvGrpSpPr>
          <p:cNvPr id="20" name="グループ化 19"/>
          <p:cNvGrpSpPr/>
          <p:nvPr/>
        </p:nvGrpSpPr>
        <p:grpSpPr>
          <a:xfrm>
            <a:off x="2637558" y="5206921"/>
            <a:ext cx="709564" cy="1482337"/>
            <a:chOff x="3252550" y="5206921"/>
            <a:chExt cx="709564" cy="1482337"/>
          </a:xfrm>
        </p:grpSpPr>
        <p:pic>
          <p:nvPicPr>
            <p:cNvPr id="6" name="図 5"/>
            <p:cNvPicPr>
              <a:picLocks noChangeAspect="1"/>
            </p:cNvPicPr>
            <p:nvPr/>
          </p:nvPicPr>
          <p:blipFill rotWithShape="1">
            <a:blip r:embed="rId7" cstate="print">
              <a:extLst>
                <a:ext uri="{28A0092B-C50C-407E-A947-70E740481C1C}">
                  <a14:useLocalDpi xmlns:a14="http://schemas.microsoft.com/office/drawing/2010/main" val="0"/>
                </a:ext>
              </a:extLst>
            </a:blip>
            <a:srcRect l="11198" r="10586"/>
            <a:stretch/>
          </p:blipFill>
          <p:spPr>
            <a:xfrm>
              <a:off x="3252550" y="5206921"/>
              <a:ext cx="709564" cy="1482337"/>
            </a:xfrm>
            <a:prstGeom prst="rect">
              <a:avLst/>
            </a:prstGeom>
          </p:spPr>
        </p:pic>
        <p:sp>
          <p:nvSpPr>
            <p:cNvPr id="16" name="角丸四角形 15"/>
            <p:cNvSpPr/>
            <p:nvPr/>
          </p:nvSpPr>
          <p:spPr>
            <a:xfrm>
              <a:off x="3319273" y="5576315"/>
              <a:ext cx="576118" cy="3712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700" dirty="0" smtClean="0">
                  <a:solidFill>
                    <a:srgbClr val="FF0000"/>
                  </a:solidFill>
                </a:rPr>
                <a:t>次亜塩素酸水</a:t>
              </a:r>
              <a:endParaRPr kumimoji="1" lang="en-US" altLang="ja-JP" sz="700" dirty="0" smtClean="0">
                <a:solidFill>
                  <a:srgbClr val="FF0000"/>
                </a:solidFill>
              </a:endParaRPr>
            </a:p>
            <a:p>
              <a:pPr algn="ctr"/>
              <a:r>
                <a:rPr kumimoji="1" lang="en-US" altLang="ja-JP" sz="700" dirty="0" smtClean="0">
                  <a:solidFill>
                    <a:srgbClr val="FF0000"/>
                  </a:solidFill>
                </a:rPr>
                <a:t>500ppm</a:t>
              </a:r>
              <a:r>
                <a:rPr kumimoji="1" lang="ja-JP" altLang="en-US" sz="700" dirty="0" smtClean="0">
                  <a:solidFill>
                    <a:srgbClr val="FF0000"/>
                  </a:solidFill>
                </a:rPr>
                <a:t>原液</a:t>
              </a:r>
              <a:endParaRPr kumimoji="1" lang="ja-JP" altLang="en-US" sz="700" dirty="0">
                <a:solidFill>
                  <a:srgbClr val="FF0000"/>
                </a:solidFill>
              </a:endParaRPr>
            </a:p>
          </p:txBody>
        </p:sp>
      </p:grpSp>
      <p:grpSp>
        <p:nvGrpSpPr>
          <p:cNvPr id="21" name="グループ化 20"/>
          <p:cNvGrpSpPr/>
          <p:nvPr/>
        </p:nvGrpSpPr>
        <p:grpSpPr>
          <a:xfrm>
            <a:off x="6460134" y="4684811"/>
            <a:ext cx="829765" cy="2173189"/>
            <a:chOff x="7075126" y="4684811"/>
            <a:chExt cx="829765" cy="2173189"/>
          </a:xfrm>
        </p:grpSpPr>
        <p:pic>
          <p:nvPicPr>
            <p:cNvPr id="12" name="図 11"/>
            <p:cNvPicPr>
              <a:picLocks noChangeAspect="1"/>
            </p:cNvPicPr>
            <p:nvPr/>
          </p:nvPicPr>
          <p:blipFill rotWithShape="1">
            <a:blip r:embed="rId8" cstate="print">
              <a:extLst>
                <a:ext uri="{28A0092B-C50C-407E-A947-70E740481C1C}">
                  <a14:useLocalDpi xmlns:a14="http://schemas.microsoft.com/office/drawing/2010/main" val="0"/>
                </a:ext>
              </a:extLst>
            </a:blip>
            <a:srcRect l="31398" r="30378"/>
            <a:stretch/>
          </p:blipFill>
          <p:spPr>
            <a:xfrm>
              <a:off x="7075126" y="4684811"/>
              <a:ext cx="829765" cy="2173189"/>
            </a:xfrm>
            <a:prstGeom prst="rect">
              <a:avLst/>
            </a:prstGeom>
          </p:spPr>
        </p:pic>
        <p:sp>
          <p:nvSpPr>
            <p:cNvPr id="17" name="角丸四角形 16"/>
            <p:cNvSpPr/>
            <p:nvPr/>
          </p:nvSpPr>
          <p:spPr>
            <a:xfrm>
              <a:off x="7137236" y="5347954"/>
              <a:ext cx="676275" cy="3712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smtClean="0">
                  <a:solidFill>
                    <a:srgbClr val="FF0000"/>
                  </a:solidFill>
                </a:rPr>
                <a:t>次亜塩素酸水</a:t>
              </a:r>
              <a:endParaRPr kumimoji="1" lang="en-US" altLang="ja-JP" sz="800" dirty="0" smtClean="0">
                <a:solidFill>
                  <a:srgbClr val="FF0000"/>
                </a:solidFill>
              </a:endParaRPr>
            </a:p>
            <a:p>
              <a:pPr algn="ctr"/>
              <a:r>
                <a:rPr kumimoji="1" lang="en-US" altLang="ja-JP" sz="800" dirty="0" smtClean="0">
                  <a:solidFill>
                    <a:srgbClr val="FF0000"/>
                  </a:solidFill>
                </a:rPr>
                <a:t>50ppm</a:t>
              </a:r>
              <a:endParaRPr kumimoji="1" lang="ja-JP" altLang="en-US" sz="800" dirty="0">
                <a:solidFill>
                  <a:srgbClr val="FF0000"/>
                </a:solidFill>
              </a:endParaRPr>
            </a:p>
          </p:txBody>
        </p:sp>
      </p:grpSp>
      <p:sp>
        <p:nvSpPr>
          <p:cNvPr id="19" name="ストライプ矢印 18"/>
          <p:cNvSpPr/>
          <p:nvPr/>
        </p:nvSpPr>
        <p:spPr>
          <a:xfrm>
            <a:off x="3184162" y="6141855"/>
            <a:ext cx="652348" cy="40460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a:off x="2219648" y="5016758"/>
            <a:ext cx="484632" cy="1777234"/>
          </a:xfrm>
          <a:prstGeom prst="rightArrow">
            <a:avLst>
              <a:gd name="adj1" fmla="val 50000"/>
              <a:gd name="adj2" fmla="val 443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まぜる</a:t>
            </a:r>
            <a:endParaRPr kumimoji="1" lang="ja-JP" altLang="en-US" dirty="0"/>
          </a:p>
        </p:txBody>
      </p:sp>
      <p:sp>
        <p:nvSpPr>
          <p:cNvPr id="18" name="右矢印 17"/>
          <p:cNvSpPr/>
          <p:nvPr/>
        </p:nvSpPr>
        <p:spPr>
          <a:xfrm>
            <a:off x="5975501" y="5015726"/>
            <a:ext cx="611455" cy="1777234"/>
          </a:xfrm>
          <a:prstGeom prst="rightArrow">
            <a:avLst>
              <a:gd name="adj1" fmla="val 50000"/>
              <a:gd name="adj2" fmla="val 443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まぜる</a:t>
            </a:r>
            <a:endParaRPr kumimoji="1" lang="ja-JP" altLang="en-US" dirty="0"/>
          </a:p>
        </p:txBody>
      </p:sp>
      <p:sp>
        <p:nvSpPr>
          <p:cNvPr id="25" name="円/楕円 24"/>
          <p:cNvSpPr/>
          <p:nvPr/>
        </p:nvSpPr>
        <p:spPr>
          <a:xfrm>
            <a:off x="493614" y="1294012"/>
            <a:ext cx="3624267" cy="393196"/>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茶色文字が</a:t>
            </a:r>
            <a:r>
              <a:rPr kumimoji="1" lang="en-US" altLang="ja-JP" dirty="0" smtClean="0"/>
              <a:t>500ppm</a:t>
            </a:r>
            <a:r>
              <a:rPr kumimoji="1" lang="ja-JP" altLang="en-US" dirty="0" smtClean="0"/>
              <a:t>原液</a:t>
            </a:r>
            <a:endParaRPr kumimoji="1" lang="ja-JP" altLang="en-US" dirty="0"/>
          </a:p>
        </p:txBody>
      </p:sp>
      <p:sp>
        <p:nvSpPr>
          <p:cNvPr id="26" name="円/楕円 25"/>
          <p:cNvSpPr/>
          <p:nvPr/>
        </p:nvSpPr>
        <p:spPr>
          <a:xfrm>
            <a:off x="2962689" y="3041894"/>
            <a:ext cx="4200386" cy="39319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この色文字が</a:t>
            </a:r>
            <a:r>
              <a:rPr kumimoji="1" lang="en-US" altLang="ja-JP" dirty="0" smtClean="0"/>
              <a:t>50ppm</a:t>
            </a:r>
            <a:r>
              <a:rPr kumimoji="1" lang="ja-JP" altLang="en-US" dirty="0" smtClean="0"/>
              <a:t>溶液</a:t>
            </a:r>
            <a:endParaRPr kumimoji="1" lang="ja-JP" altLang="en-US" dirty="0"/>
          </a:p>
        </p:txBody>
      </p:sp>
      <p:sp>
        <p:nvSpPr>
          <p:cNvPr id="27" name="角丸四角形吹き出し 26"/>
          <p:cNvSpPr/>
          <p:nvPr/>
        </p:nvSpPr>
        <p:spPr>
          <a:xfrm>
            <a:off x="6174223" y="0"/>
            <a:ext cx="2432076" cy="776835"/>
          </a:xfrm>
          <a:prstGeom prst="wedgeRoundRectCallout">
            <a:avLst>
              <a:gd name="adj1" fmla="val -57988"/>
              <a:gd name="adj2" fmla="val -22818"/>
              <a:gd name="adj3" fmla="val 1666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rgbClr val="FF0000"/>
                </a:solidFill>
              </a:rPr>
              <a:t>２Ｌペットボトルの下半分だけ使っても良い。太陽光線があたらないように袋などに入れて子どもの手が届かないところの暗所で保管する事！</a:t>
            </a:r>
            <a:endParaRPr kumimoji="1" lang="ja-JP" altLang="en-US" sz="1100" dirty="0">
              <a:solidFill>
                <a:srgbClr val="FF0000"/>
              </a:solidFill>
            </a:endParaRPr>
          </a:p>
        </p:txBody>
      </p:sp>
    </p:spTree>
    <p:extLst>
      <p:ext uri="{BB962C8B-B14F-4D97-AF65-F5344CB8AC3E}">
        <p14:creationId xmlns:p14="http://schemas.microsoft.com/office/powerpoint/2010/main" val="2700357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6824</TotalTime>
  <Words>305</Words>
  <Application>Microsoft Office PowerPoint</Application>
  <PresentationFormat>画面に合わせる (4:3)</PresentationFormat>
  <Paragraphs>85</Paragraphs>
  <Slides>5</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5</vt:i4>
      </vt:variant>
    </vt:vector>
  </HeadingPairs>
  <TitlesOfParts>
    <vt:vector size="11" baseType="lpstr">
      <vt:lpstr>ＭＳ Ｐゴシック</vt:lpstr>
      <vt:lpstr>新細明體</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石田 政海</dc:creator>
  <cp:lastModifiedBy>石田 政海</cp:lastModifiedBy>
  <cp:revision>64</cp:revision>
  <cp:lastPrinted>2020-04-09T11:34:16Z</cp:lastPrinted>
  <dcterms:created xsi:type="dcterms:W3CDTF">2020-02-02T07:03:54Z</dcterms:created>
  <dcterms:modified xsi:type="dcterms:W3CDTF">2020-04-09T11:34:27Z</dcterms:modified>
</cp:coreProperties>
</file>