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94660"/>
  </p:normalViewPr>
  <p:slideViewPr>
    <p:cSldViewPr snapToGrid="0">
      <p:cViewPr varScale="1">
        <p:scale>
          <a:sx n="117" d="100"/>
          <a:sy n="117" d="100"/>
        </p:scale>
        <p:origin x="18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3289271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54533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165484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38160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445347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245376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1144569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8455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4232911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415734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8D1C843-70F6-48D3-9635-3094A8B275A9}" type="datetimeFigureOut">
              <a:rPr kumimoji="1" lang="ja-JP" altLang="en-US" smtClean="0"/>
              <a:t>2020/6/28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2938016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1C843-70F6-48D3-9635-3094A8B275A9}" type="datetimeFigureOut">
              <a:rPr kumimoji="1" lang="ja-JP" altLang="en-US" smtClean="0"/>
              <a:t>2020/6/28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831A5-15EB-48F8-8FA5-6358D83552A6}" type="slidenum">
              <a:rPr kumimoji="1" lang="ja-JP" altLang="en-US" smtClean="0"/>
              <a:t>‹#›</a:t>
            </a:fld>
            <a:endParaRPr kumimoji="1" lang="ja-JP" altLang="en-US"/>
          </a:p>
        </p:txBody>
      </p:sp>
    </p:spTree>
    <p:extLst>
      <p:ext uri="{BB962C8B-B14F-4D97-AF65-F5344CB8AC3E}">
        <p14:creationId xmlns:p14="http://schemas.microsoft.com/office/powerpoint/2010/main" val="1179518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0"/>
            <a:ext cx="9905999" cy="7017306"/>
          </a:xfrm>
          <a:prstGeom prst="rect">
            <a:avLst/>
          </a:prstGeom>
          <a:noFill/>
        </p:spPr>
        <p:txBody>
          <a:bodyPr wrap="square" rtlCol="0">
            <a:spAutoFit/>
          </a:bodyPr>
          <a:lstStyle/>
          <a:p>
            <a:r>
              <a:rPr lang="en-US" altLang="ja-JP" sz="900" dirty="0"/>
              <a:t>5/29</a:t>
            </a:r>
            <a:r>
              <a:rPr lang="ja-JP" altLang="en-US" sz="900" dirty="0"/>
              <a:t>に経済産業省と</a:t>
            </a:r>
            <a:r>
              <a:rPr lang="en-US" altLang="ja-JP" sz="900" dirty="0" smtClean="0"/>
              <a:t>NITE</a:t>
            </a:r>
            <a:r>
              <a:rPr lang="ja-JP" altLang="en-US" sz="900" dirty="0" smtClean="0"/>
              <a:t>（</a:t>
            </a:r>
            <a:r>
              <a:rPr lang="zh-TW" altLang="en-US" sz="900" dirty="0"/>
              <a:t>独立行政法人製品評価技術基盤機構</a:t>
            </a:r>
            <a:r>
              <a:rPr lang="ja-JP" altLang="en-US" sz="900" dirty="0" smtClean="0"/>
              <a:t>）が</a:t>
            </a:r>
            <a:r>
              <a:rPr lang="ja-JP" altLang="en-US" sz="900" dirty="0"/>
              <a:t>「</a:t>
            </a:r>
            <a:r>
              <a:rPr lang="ja-JP" altLang="en-US" sz="900" dirty="0">
                <a:solidFill>
                  <a:srgbClr val="0000FF"/>
                </a:solidFill>
              </a:rPr>
              <a:t>次亜塩素酸水の有効性が確認できないので継続して調査する</a:t>
            </a:r>
            <a:r>
              <a:rPr lang="ja-JP" altLang="en-US" sz="900" dirty="0"/>
              <a:t>」と発表したところ</a:t>
            </a:r>
          </a:p>
          <a:p>
            <a:r>
              <a:rPr lang="en-US" altLang="ja-JP" sz="900" dirty="0" smtClean="0"/>
              <a:t>NHK</a:t>
            </a:r>
            <a:r>
              <a:rPr lang="ja-JP" altLang="en-US" sz="900" dirty="0" smtClean="0"/>
              <a:t>が「</a:t>
            </a:r>
            <a:r>
              <a:rPr lang="ja-JP" altLang="en-US" sz="900" dirty="0" smtClean="0">
                <a:solidFill>
                  <a:srgbClr val="FF0000"/>
                </a:solidFill>
              </a:rPr>
              <a:t>現時点では、有効性は確認されず</a:t>
            </a:r>
            <a:r>
              <a:rPr lang="ja-JP" altLang="en-US" sz="900" dirty="0" smtClean="0"/>
              <a:t>」旨という</a:t>
            </a:r>
            <a:r>
              <a:rPr lang="en-US" altLang="ja-JP" sz="900" dirty="0" smtClean="0"/>
              <a:t>NITE</a:t>
            </a:r>
            <a:r>
              <a:rPr lang="ja-JP" altLang="en-US" sz="900" dirty="0" smtClean="0"/>
              <a:t>発表（検証継続旨）とは真逆にとれる報道を行いそれをそのまま新聞各社やマスコミが相次いで報じたため</a:t>
            </a:r>
            <a:r>
              <a:rPr lang="ja-JP" altLang="en-US" sz="900" dirty="0" smtClean="0">
                <a:solidFill>
                  <a:srgbClr val="FF0000"/>
                </a:solidFill>
              </a:rPr>
              <a:t>次亜塩素酸水に対するバッシング</a:t>
            </a:r>
            <a:r>
              <a:rPr lang="ja-JP" altLang="en-US" sz="900" dirty="0" smtClean="0"/>
              <a:t>が広まっています。</a:t>
            </a:r>
            <a:r>
              <a:rPr lang="ja-JP" altLang="en-US" sz="900" dirty="0" smtClean="0">
                <a:solidFill>
                  <a:srgbClr val="FF0000"/>
                </a:solidFill>
              </a:rPr>
              <a:t>次亜塩素酸水を配布していた自治体や、噴霧器などを購入していた学校では、使用を中止する事態</a:t>
            </a:r>
            <a:r>
              <a:rPr lang="ja-JP" altLang="en-US" sz="900" dirty="0" smtClean="0"/>
              <a:t>となっています。</a:t>
            </a:r>
            <a:r>
              <a:rPr lang="en-US" altLang="ja-JP" sz="900" dirty="0" smtClean="0"/>
              <a:t/>
            </a:r>
            <a:br>
              <a:rPr lang="en-US" altLang="ja-JP" sz="900" dirty="0" smtClean="0"/>
            </a:br>
            <a:r>
              <a:rPr lang="en-US" altLang="ja-JP" sz="900" dirty="0" smtClean="0"/>
              <a:t>6/26</a:t>
            </a:r>
            <a:r>
              <a:rPr lang="ja-JP" altLang="en-US" sz="900" dirty="0" smtClean="0"/>
              <a:t>最終報告として、</a:t>
            </a:r>
            <a:r>
              <a:rPr lang="ja-JP" altLang="en-US" sz="900" dirty="0" smtClean="0"/>
              <a:t>次亜塩素酸水は、電解型</a:t>
            </a:r>
            <a:r>
              <a:rPr lang="en-US" altLang="ja-JP" sz="900" dirty="0"/>
              <a:t>/</a:t>
            </a:r>
            <a:r>
              <a:rPr lang="ja-JP" altLang="en-US" sz="900" dirty="0" smtClean="0"/>
              <a:t>非電解型は</a:t>
            </a:r>
            <a:r>
              <a:rPr lang="ja-JP" altLang="en-US" sz="900" dirty="0"/>
              <a:t>有効塩素濃度</a:t>
            </a:r>
            <a:r>
              <a:rPr lang="en-US" altLang="ja-JP" sz="900" dirty="0"/>
              <a:t>35ppm</a:t>
            </a:r>
            <a:r>
              <a:rPr lang="ja-JP" altLang="en-US" sz="900" dirty="0"/>
              <a:t>以上、ジクロロイソシアヌル酸ナトリウムは有効塩素濃度</a:t>
            </a:r>
            <a:r>
              <a:rPr lang="en-US" altLang="ja-JP" sz="900" dirty="0"/>
              <a:t>100ppm</a:t>
            </a:r>
            <a:r>
              <a:rPr lang="ja-JP" altLang="en-US" sz="900" dirty="0"/>
              <a:t>以上を</a:t>
            </a:r>
            <a:r>
              <a:rPr lang="ja-JP" altLang="en-US" sz="900" dirty="0">
                <a:solidFill>
                  <a:srgbClr val="0000FF"/>
                </a:solidFill>
              </a:rPr>
              <a:t>有効と判断しました</a:t>
            </a:r>
            <a:r>
              <a:rPr lang="ja-JP" altLang="en-US" sz="900" dirty="0"/>
              <a:t>。注意点として①汚れ（有機物：手垢、油脂等）をあらかじめ除去すること、②対象物に対して十分な量を使用すること、としています</a:t>
            </a:r>
            <a:r>
              <a:rPr lang="ja-JP" altLang="en-US" sz="900" dirty="0" smtClean="0"/>
              <a:t>。</a:t>
            </a:r>
            <a:r>
              <a:rPr lang="ja-JP" altLang="en-US" sz="900" b="1" dirty="0" smtClean="0">
                <a:solidFill>
                  <a:srgbClr val="FF0000"/>
                </a:solidFill>
              </a:rPr>
              <a:t>◆問題点◆</a:t>
            </a:r>
            <a:r>
              <a:rPr lang="ja-JP" altLang="en-US" sz="900" u="sng" dirty="0" smtClean="0">
                <a:solidFill>
                  <a:srgbClr val="FF0000"/>
                </a:solidFill>
              </a:rPr>
              <a:t>ポスター</a:t>
            </a:r>
            <a:r>
              <a:rPr lang="ja-JP" altLang="en-US" sz="900" u="sng" dirty="0">
                <a:solidFill>
                  <a:srgbClr val="FF0000"/>
                </a:solidFill>
              </a:rPr>
              <a:t>で</a:t>
            </a:r>
            <a:r>
              <a:rPr lang="ja-JP" altLang="en-US" sz="900" u="sng" dirty="0" smtClean="0">
                <a:solidFill>
                  <a:srgbClr val="FF0000"/>
                </a:solidFill>
              </a:rPr>
              <a:t>は</a:t>
            </a:r>
            <a:r>
              <a:rPr lang="en-US" altLang="ja-JP" sz="900" u="sng" dirty="0" smtClean="0">
                <a:solidFill>
                  <a:srgbClr val="FF0000"/>
                </a:solidFill>
              </a:rPr>
              <a:t>NITE</a:t>
            </a:r>
            <a:r>
              <a:rPr lang="ja-JP" altLang="en-US" sz="900" u="sng" dirty="0" smtClean="0">
                <a:solidFill>
                  <a:srgbClr val="FF0000"/>
                </a:solidFill>
              </a:rPr>
              <a:t>でなんら</a:t>
            </a:r>
            <a:r>
              <a:rPr lang="ja-JP" altLang="en-US" sz="900" u="sng" dirty="0">
                <a:solidFill>
                  <a:srgbClr val="FF0000"/>
                </a:solidFill>
              </a:rPr>
              <a:t>検証していない空間</a:t>
            </a:r>
            <a:r>
              <a:rPr lang="ja-JP" altLang="en-US" sz="900" u="sng" dirty="0">
                <a:solidFill>
                  <a:srgbClr val="FF0000"/>
                </a:solidFill>
              </a:rPr>
              <a:t>噴霧に注意を促しています</a:t>
            </a:r>
            <a:r>
              <a:rPr lang="ja-JP" altLang="en-US" sz="900" dirty="0" smtClean="0"/>
              <a:t>。</a:t>
            </a:r>
            <a:r>
              <a:rPr lang="ja-JP" altLang="en-US" sz="900" u="sng" dirty="0" smtClean="0">
                <a:solidFill>
                  <a:srgbClr val="FF0000"/>
                </a:solidFill>
              </a:rPr>
              <a:t>今回の検証は「</a:t>
            </a:r>
            <a:r>
              <a:rPr lang="ja-JP" altLang="en-US" sz="900" u="sng" dirty="0">
                <a:solidFill>
                  <a:srgbClr val="FF0000"/>
                </a:solidFill>
              </a:rPr>
              <a:t>物品への</a:t>
            </a:r>
            <a:r>
              <a:rPr lang="ja-JP" altLang="en-US" sz="900" u="sng" dirty="0" smtClean="0">
                <a:solidFill>
                  <a:srgbClr val="FF0000"/>
                </a:solidFill>
              </a:rPr>
              <a:t>消毒」のはずですがポスターでは人が吸入する場合に言及しています</a:t>
            </a:r>
            <a:r>
              <a:rPr lang="ja-JP" altLang="en-US" sz="900" dirty="0" smtClean="0"/>
              <a:t>。</a:t>
            </a:r>
            <a:r>
              <a:rPr lang="ja-JP" altLang="en-US" sz="900" u="sng" dirty="0" smtClean="0">
                <a:solidFill>
                  <a:srgbClr val="FF0000"/>
                </a:solidFill>
              </a:rPr>
              <a:t>製造方法が異なる</a:t>
            </a:r>
            <a:r>
              <a:rPr lang="ja-JP" altLang="en-US" sz="900" u="sng" dirty="0">
                <a:solidFill>
                  <a:srgbClr val="FF0000"/>
                </a:solidFill>
              </a:rPr>
              <a:t>電解型</a:t>
            </a:r>
            <a:r>
              <a:rPr lang="en-US" altLang="ja-JP" sz="900" u="sng" dirty="0">
                <a:solidFill>
                  <a:srgbClr val="FF0000"/>
                </a:solidFill>
              </a:rPr>
              <a:t>/</a:t>
            </a:r>
            <a:r>
              <a:rPr lang="ja-JP" altLang="en-US" sz="900" u="sng" dirty="0" smtClean="0">
                <a:solidFill>
                  <a:srgbClr val="FF0000"/>
                </a:solidFill>
              </a:rPr>
              <a:t>非電解型と</a:t>
            </a:r>
            <a:r>
              <a:rPr lang="ja-JP" altLang="en-US" sz="900" u="sng" dirty="0">
                <a:solidFill>
                  <a:srgbClr val="FF0000"/>
                </a:solidFill>
              </a:rPr>
              <a:t>ジクロロイソシアヌル酸</a:t>
            </a:r>
            <a:r>
              <a:rPr lang="ja-JP" altLang="en-US" sz="900" u="sng" dirty="0" smtClean="0">
                <a:solidFill>
                  <a:srgbClr val="FF0000"/>
                </a:solidFill>
              </a:rPr>
              <a:t>ナトリウムとで有効塩素濃度基準を変える判断をしています</a:t>
            </a:r>
            <a:r>
              <a:rPr lang="ja-JP" altLang="en-US" sz="900" dirty="0" smtClean="0"/>
              <a:t>。</a:t>
            </a:r>
            <a:endParaRPr lang="en-US" altLang="ja-JP" sz="900" dirty="0"/>
          </a:p>
          <a:p>
            <a:r>
              <a:rPr lang="ja-JP" altLang="en-US" sz="900" dirty="0" smtClean="0"/>
              <a:t>この</a:t>
            </a:r>
            <a:r>
              <a:rPr lang="en-US" altLang="ja-JP" sz="900" dirty="0" smtClean="0"/>
              <a:t>5/29</a:t>
            </a:r>
            <a:r>
              <a:rPr lang="ja-JP" altLang="en-US" sz="900" dirty="0" smtClean="0"/>
              <a:t>境目以前</a:t>
            </a:r>
            <a:r>
              <a:rPr lang="ja-JP" altLang="en-US" sz="900" dirty="0"/>
              <a:t>に　歯医者での口内除菌や</a:t>
            </a:r>
            <a:r>
              <a:rPr lang="ja-JP" altLang="en-US" sz="900" dirty="0" smtClean="0"/>
              <a:t>病院、介護施設、</a:t>
            </a:r>
            <a:r>
              <a:rPr lang="zh-TW" altLang="en-US" sz="900" dirty="0" smtClean="0"/>
              <a:t>農業畜産、厨房、宴会場</a:t>
            </a:r>
            <a:r>
              <a:rPr lang="ja-JP" altLang="en-US" sz="900" dirty="0" smtClean="0"/>
              <a:t>などの空間除菌や消臭など</a:t>
            </a:r>
            <a:r>
              <a:rPr lang="ja-JP" altLang="en-US" sz="900" dirty="0"/>
              <a:t>色々なシーンで使われて</a:t>
            </a:r>
            <a:r>
              <a:rPr lang="ja-JP" altLang="en-US" sz="900" dirty="0" smtClean="0"/>
              <a:t>きていた実績のある消臭・除菌剤です。（</a:t>
            </a:r>
            <a:r>
              <a:rPr lang="ja-JP" altLang="en-US" sz="900" dirty="0" smtClean="0">
                <a:solidFill>
                  <a:srgbClr val="FF0000"/>
                </a:solidFill>
              </a:rPr>
              <a:t>医薬品・医薬部外品登録されていないため薬機法の制限から殺菌等の表現ができません</a:t>
            </a:r>
            <a:r>
              <a:rPr lang="ja-JP" altLang="en-US" sz="900" dirty="0" smtClean="0"/>
              <a:t>）</a:t>
            </a:r>
            <a:endParaRPr lang="ja-JP" altLang="en-US" sz="900" dirty="0"/>
          </a:p>
          <a:p>
            <a:r>
              <a:rPr lang="ja-JP" altLang="en-US" sz="900" dirty="0"/>
              <a:t>パナソニック等では業務用の次亜塩素酸水</a:t>
            </a:r>
            <a:r>
              <a:rPr lang="ja-JP" altLang="en-US" sz="900" dirty="0" smtClean="0"/>
              <a:t>噴霧器には</a:t>
            </a:r>
            <a:r>
              <a:rPr lang="en-US" altLang="ja-JP" sz="900" dirty="0">
                <a:solidFill>
                  <a:srgbClr val="0000FF"/>
                </a:solidFill>
              </a:rPr>
              <a:t>30</a:t>
            </a:r>
            <a:r>
              <a:rPr lang="ja-JP" altLang="en-US" sz="900" dirty="0">
                <a:solidFill>
                  <a:srgbClr val="0000FF"/>
                </a:solidFill>
              </a:rPr>
              <a:t>年の実績</a:t>
            </a:r>
            <a:r>
              <a:rPr lang="ja-JP" altLang="en-US" sz="900" dirty="0"/>
              <a:t>が</a:t>
            </a:r>
            <a:r>
              <a:rPr lang="ja-JP" altLang="en-US" sz="900" dirty="0" smtClean="0"/>
              <a:t>あるとされ、老人</a:t>
            </a:r>
            <a:r>
              <a:rPr lang="ja-JP" altLang="en-US" sz="900" dirty="0"/>
              <a:t>ホームや介護</a:t>
            </a:r>
            <a:r>
              <a:rPr lang="ja-JP" altLang="en-US" sz="900" dirty="0" smtClean="0"/>
              <a:t>施設等へ主</a:t>
            </a:r>
            <a:r>
              <a:rPr lang="ja-JP" altLang="en-US" sz="900" dirty="0"/>
              <a:t>に消臭</a:t>
            </a:r>
            <a:r>
              <a:rPr lang="ja-JP" altLang="en-US" sz="900" dirty="0" smtClean="0"/>
              <a:t>目的で</a:t>
            </a:r>
            <a:r>
              <a:rPr lang="ja-JP" altLang="en-US" sz="900" dirty="0"/>
              <a:t>導入してきました。消臭</a:t>
            </a:r>
            <a:r>
              <a:rPr lang="ja-JP" altLang="en-US" sz="900" dirty="0" smtClean="0"/>
              <a:t>で酸化効果</a:t>
            </a:r>
            <a:r>
              <a:rPr lang="ja-JP" altLang="en-US" sz="900" dirty="0"/>
              <a:t>があると言うことは同じ範囲で殺菌にも効果があります</a:t>
            </a:r>
            <a:r>
              <a:rPr lang="ja-JP" altLang="en-US" sz="900" dirty="0" smtClean="0"/>
              <a:t>。（注意：完全な空間除菌ができるわけではありませんし目的にもしていません）。農畜産用としても超音波噴霧器は長年活用されてきた実績があります。</a:t>
            </a:r>
            <a:r>
              <a:rPr lang="en-US" altLang="ja-JP" sz="900" dirty="0" smtClean="0"/>
              <a:t/>
            </a:r>
            <a:br>
              <a:rPr lang="en-US" altLang="ja-JP" sz="900" dirty="0" smtClean="0"/>
            </a:br>
            <a:r>
              <a:rPr lang="ja-JP" altLang="en-US" sz="900" dirty="0" smtClean="0"/>
              <a:t>消臭のための空中噴霧は結果</a:t>
            </a:r>
            <a:r>
              <a:rPr lang="ja-JP" altLang="en-US" sz="900" dirty="0"/>
              <a:t>と</a:t>
            </a:r>
            <a:r>
              <a:rPr lang="ja-JP" altLang="en-US" sz="900" dirty="0" smtClean="0"/>
              <a:t>しては床などに生存しているインフルエンザ</a:t>
            </a:r>
            <a:r>
              <a:rPr lang="ja-JP" altLang="en-US" sz="900" dirty="0"/>
              <a:t>等</a:t>
            </a:r>
            <a:r>
              <a:rPr lang="ja-JP" altLang="en-US" sz="900" dirty="0" smtClean="0"/>
              <a:t>に効果があり、罹患</a:t>
            </a:r>
            <a:r>
              <a:rPr lang="ja-JP" altLang="en-US" sz="900" dirty="0"/>
              <a:t>する確率を下げてきたと言えます</a:t>
            </a:r>
            <a:r>
              <a:rPr lang="ja-JP" altLang="en-US" sz="900" dirty="0" smtClean="0"/>
              <a:t>。このように次亜塩素酸水は経験知によって運用されてきました。</a:t>
            </a:r>
            <a:endParaRPr lang="ja-JP" altLang="en-US" sz="900" dirty="0"/>
          </a:p>
          <a:p>
            <a:r>
              <a:rPr lang="ja-JP" altLang="en-US" sz="900" dirty="0" smtClean="0"/>
              <a:t>ネット検索して調べたところ次</a:t>
            </a:r>
            <a:r>
              <a:rPr lang="ja-JP" altLang="en-US" sz="900" dirty="0"/>
              <a:t>亜塩素</a:t>
            </a:r>
            <a:r>
              <a:rPr lang="ja-JP" altLang="en-US" sz="900" dirty="0" smtClean="0"/>
              <a:t>酸</a:t>
            </a:r>
            <a:r>
              <a:rPr lang="en-US" altLang="ja-JP" sz="900" dirty="0" err="1" smtClean="0"/>
              <a:t>HClO</a:t>
            </a:r>
            <a:r>
              <a:rPr lang="ja-JP" altLang="en-US" sz="900" dirty="0" smtClean="0"/>
              <a:t>そのものに</a:t>
            </a:r>
            <a:r>
              <a:rPr lang="ja-JP" altLang="en-US" sz="900" dirty="0"/>
              <a:t>よる</a:t>
            </a:r>
            <a:r>
              <a:rPr lang="ja-JP" altLang="en-US" sz="900" dirty="0">
                <a:solidFill>
                  <a:srgbClr val="0000FF"/>
                </a:solidFill>
              </a:rPr>
              <a:t>健康被害ニュースを見つけることが</a:t>
            </a:r>
            <a:r>
              <a:rPr lang="ja-JP" altLang="en-US" sz="900" dirty="0" smtClean="0">
                <a:solidFill>
                  <a:srgbClr val="0000FF"/>
                </a:solidFill>
              </a:rPr>
              <a:t>できません</a:t>
            </a:r>
            <a:r>
              <a:rPr lang="ja-JP" altLang="en-US" sz="900" dirty="0" smtClean="0"/>
              <a:t>。</a:t>
            </a:r>
            <a:endParaRPr lang="ja-JP" altLang="en-US" sz="900" dirty="0"/>
          </a:p>
          <a:p>
            <a:endParaRPr lang="en-US" altLang="ja-JP" sz="900" dirty="0" smtClean="0"/>
          </a:p>
          <a:p>
            <a:r>
              <a:rPr lang="ja-JP" altLang="en-US" sz="900" dirty="0" smtClean="0"/>
              <a:t>ただし</a:t>
            </a:r>
            <a:r>
              <a:rPr lang="ja-JP" altLang="en-US" sz="900" dirty="0"/>
              <a:t>次亜塩素</a:t>
            </a:r>
            <a:r>
              <a:rPr lang="ja-JP" altLang="en-US" sz="900" dirty="0" smtClean="0"/>
              <a:t>酸</a:t>
            </a:r>
            <a:r>
              <a:rPr lang="en-US" altLang="ja-JP" sz="900" dirty="0" err="1" smtClean="0"/>
              <a:t>HClO</a:t>
            </a:r>
            <a:r>
              <a:rPr lang="ja-JP" altLang="en-US" sz="900" dirty="0" smtClean="0"/>
              <a:t>を</a:t>
            </a:r>
            <a:r>
              <a:rPr lang="ja-JP" altLang="en-US" sz="900" dirty="0"/>
              <a:t>含んで</a:t>
            </a:r>
            <a:r>
              <a:rPr lang="ja-JP" altLang="en-US" sz="900" dirty="0" smtClean="0"/>
              <a:t>いる次亜塩素酸ナトリウム</a:t>
            </a:r>
            <a:r>
              <a:rPr lang="en-US" altLang="ja-JP" sz="900" dirty="0" err="1" smtClean="0"/>
              <a:t>NaClO</a:t>
            </a:r>
            <a:r>
              <a:rPr lang="ja-JP" altLang="en-US" sz="900" dirty="0" smtClean="0"/>
              <a:t>（</a:t>
            </a:r>
            <a:r>
              <a:rPr lang="ja-JP" altLang="en-US" sz="900" dirty="0"/>
              <a:t>台所にあるキッチンハイターなどの成分で強アルカリ</a:t>
            </a:r>
            <a:r>
              <a:rPr lang="ja-JP" altLang="en-US" sz="900" dirty="0" smtClean="0"/>
              <a:t>溶液）</a:t>
            </a:r>
            <a:r>
              <a:rPr lang="ja-JP" altLang="en-US" sz="900" dirty="0"/>
              <a:t>と</a:t>
            </a:r>
            <a:r>
              <a:rPr lang="ja-JP" altLang="en-US" sz="900" dirty="0">
                <a:solidFill>
                  <a:srgbClr val="FF0000"/>
                </a:solidFill>
              </a:rPr>
              <a:t>間違えて事故になった</a:t>
            </a:r>
            <a:r>
              <a:rPr lang="ja-JP" altLang="en-US" sz="900" dirty="0" smtClean="0">
                <a:solidFill>
                  <a:srgbClr val="FF0000"/>
                </a:solidFill>
              </a:rPr>
              <a:t>ケースや運用上の人的ミスなどによる事故はかなり見つかります</a:t>
            </a:r>
            <a:r>
              <a:rPr lang="ja-JP" altLang="en-US" sz="900" dirty="0" smtClean="0"/>
              <a:t>。</a:t>
            </a:r>
            <a:r>
              <a:rPr lang="en-US" altLang="ja-JP" sz="900" dirty="0" smtClean="0"/>
              <a:t>WHO</a:t>
            </a:r>
            <a:r>
              <a:rPr lang="ja-JP" altLang="en-US" sz="900" dirty="0" smtClean="0"/>
              <a:t>が殺菌成分を人のいる空間で噴霧してはいけないと指摘しているのも次亜塩素酸ナトリウム</a:t>
            </a:r>
            <a:r>
              <a:rPr lang="en-US" altLang="ja-JP" sz="900" dirty="0" err="1" smtClean="0"/>
              <a:t>NaClO</a:t>
            </a:r>
            <a:r>
              <a:rPr lang="ja-JP" altLang="en-US" sz="900" dirty="0" smtClean="0"/>
              <a:t>等のケースが紛れ込んでいるようです。その際次亜塩素酸等と指摘しているため次亜塩素酸水も対象に入るとの誤解を与えています。</a:t>
            </a:r>
            <a:endParaRPr lang="ja-JP" altLang="en-US" sz="900" dirty="0"/>
          </a:p>
          <a:p>
            <a:endParaRPr lang="ja-JP" altLang="en-US" sz="900" dirty="0"/>
          </a:p>
          <a:p>
            <a:r>
              <a:rPr lang="ja-JP" altLang="en-US" sz="900" dirty="0" smtClean="0"/>
              <a:t>今回の</a:t>
            </a:r>
            <a:r>
              <a:rPr lang="en-US" altLang="ja-JP" sz="900" dirty="0" smtClean="0"/>
              <a:t>NITE</a:t>
            </a:r>
            <a:r>
              <a:rPr lang="ja-JP" altLang="en-US" sz="900" dirty="0" smtClean="0"/>
              <a:t>発表に関して：最近、新型コロナウイルス対策ビジネスで</a:t>
            </a:r>
            <a:r>
              <a:rPr lang="ja-JP" altLang="en-US" sz="900" dirty="0">
                <a:solidFill>
                  <a:srgbClr val="FF0000"/>
                </a:solidFill>
              </a:rPr>
              <a:t>次亜塩素酸水の怪しい商品が市場に出てきて</a:t>
            </a:r>
            <a:r>
              <a:rPr lang="ja-JP" altLang="en-US" sz="900" dirty="0"/>
              <a:t>おり、中に</a:t>
            </a:r>
            <a:r>
              <a:rPr lang="ja-JP" altLang="en-US" sz="900" dirty="0" smtClean="0"/>
              <a:t>は次亜塩素酸ナトリウム</a:t>
            </a:r>
            <a:r>
              <a:rPr lang="en-US" altLang="ja-JP" sz="900" dirty="0" err="1" smtClean="0"/>
              <a:t>NaClO</a:t>
            </a:r>
            <a:r>
              <a:rPr lang="ja-JP" altLang="en-US" sz="900" dirty="0" smtClean="0"/>
              <a:t>を</a:t>
            </a:r>
            <a:r>
              <a:rPr lang="ja-JP" altLang="en-US" sz="900" dirty="0"/>
              <a:t>希釈</a:t>
            </a:r>
            <a:r>
              <a:rPr lang="ja-JP" altLang="en-US" sz="900" dirty="0" smtClean="0"/>
              <a:t>した危険なもの</a:t>
            </a:r>
            <a:r>
              <a:rPr lang="ja-JP" altLang="en-US" sz="900" dirty="0"/>
              <a:t>や、</a:t>
            </a:r>
            <a:r>
              <a:rPr lang="en-US" altLang="ja-JP" sz="900" dirty="0"/>
              <a:t>ppm</a:t>
            </a:r>
            <a:r>
              <a:rPr lang="ja-JP" altLang="en-US" sz="900" dirty="0"/>
              <a:t>濃度の記載しない物</a:t>
            </a:r>
            <a:r>
              <a:rPr lang="ja-JP" altLang="en-US" sz="900" dirty="0" smtClean="0"/>
              <a:t>、</a:t>
            </a:r>
            <a:r>
              <a:rPr lang="en-US" altLang="ja-JP" sz="900" dirty="0" smtClean="0"/>
              <a:t>pH</a:t>
            </a:r>
            <a:r>
              <a:rPr lang="ja-JP" altLang="en-US" sz="900" dirty="0" smtClean="0"/>
              <a:t>調整が不十分な物、製造</a:t>
            </a:r>
            <a:r>
              <a:rPr lang="ja-JP" altLang="en-US" sz="900" dirty="0"/>
              <a:t>方法を記載していない物などが市場に</a:t>
            </a:r>
            <a:r>
              <a:rPr lang="ja-JP" altLang="en-US" sz="900" dirty="0" smtClean="0"/>
              <a:t>出回っており、</a:t>
            </a:r>
            <a:r>
              <a:rPr lang="ja-JP" altLang="en-US" sz="900" dirty="0" smtClean="0">
                <a:solidFill>
                  <a:srgbClr val="FF0000"/>
                </a:solidFill>
              </a:rPr>
              <a:t>消費者にとっては危険</a:t>
            </a:r>
            <a:r>
              <a:rPr lang="ja-JP" altLang="en-US" sz="900" dirty="0">
                <a:solidFill>
                  <a:srgbClr val="FF0000"/>
                </a:solidFill>
              </a:rPr>
              <a:t>な状態</a:t>
            </a:r>
            <a:r>
              <a:rPr lang="ja-JP" altLang="en-US" sz="900" dirty="0"/>
              <a:t>となっています。</a:t>
            </a:r>
            <a:r>
              <a:rPr lang="ja-JP" altLang="en-US" sz="900" dirty="0">
                <a:solidFill>
                  <a:srgbClr val="0000FF"/>
                </a:solidFill>
              </a:rPr>
              <a:t>そのため経済産業省や</a:t>
            </a:r>
            <a:r>
              <a:rPr lang="en-US" altLang="ja-JP" sz="900" dirty="0">
                <a:solidFill>
                  <a:srgbClr val="0000FF"/>
                </a:solidFill>
              </a:rPr>
              <a:t>NITE</a:t>
            </a:r>
            <a:r>
              <a:rPr lang="ja-JP" altLang="en-US" sz="900" dirty="0">
                <a:solidFill>
                  <a:srgbClr val="0000FF"/>
                </a:solidFill>
              </a:rPr>
              <a:t>が注意喚起</a:t>
            </a:r>
            <a:r>
              <a:rPr lang="ja-JP" altLang="en-US" sz="900" dirty="0"/>
              <a:t>を行ったのですが、</a:t>
            </a:r>
            <a:r>
              <a:rPr lang="en-US" altLang="ja-JP" sz="900" dirty="0" smtClean="0"/>
              <a:t>NHK NEWS</a:t>
            </a:r>
            <a:r>
              <a:rPr lang="ja-JP" altLang="en-US" sz="900" dirty="0" smtClean="0"/>
              <a:t>ネット記事が</a:t>
            </a:r>
            <a:r>
              <a:rPr lang="ja-JP" altLang="en-US" sz="900" dirty="0" smtClean="0">
                <a:solidFill>
                  <a:srgbClr val="FF0000"/>
                </a:solidFill>
              </a:rPr>
              <a:t>科学的に不正確な報道</a:t>
            </a:r>
            <a:r>
              <a:rPr lang="ja-JP" altLang="en-US" sz="900" dirty="0" smtClean="0"/>
              <a:t>をしたため</a:t>
            </a:r>
            <a:r>
              <a:rPr lang="ja-JP" altLang="en-US" sz="900" dirty="0"/>
              <a:t>「</a:t>
            </a:r>
            <a:r>
              <a:rPr lang="ja-JP" altLang="en-US" sz="900" dirty="0">
                <a:solidFill>
                  <a:srgbClr val="FF0000"/>
                </a:solidFill>
              </a:rPr>
              <a:t>次亜塩素酸水は（すべて）効果が無い</a:t>
            </a:r>
            <a:r>
              <a:rPr lang="ja-JP" altLang="en-US" sz="900" dirty="0"/>
              <a:t>」「</a:t>
            </a:r>
            <a:r>
              <a:rPr lang="ja-JP" altLang="en-US" sz="900" dirty="0">
                <a:solidFill>
                  <a:srgbClr val="FF0000"/>
                </a:solidFill>
              </a:rPr>
              <a:t>空中噴霧</a:t>
            </a:r>
            <a:r>
              <a:rPr lang="ja-JP" altLang="en-US" sz="900" dirty="0" smtClean="0">
                <a:solidFill>
                  <a:srgbClr val="FF0000"/>
                </a:solidFill>
              </a:rPr>
              <a:t>は（すべて）危険</a:t>
            </a:r>
            <a:r>
              <a:rPr lang="ja-JP" altLang="en-US" sz="900" dirty="0"/>
              <a:t>」</a:t>
            </a:r>
            <a:r>
              <a:rPr lang="ja-JP" altLang="en-US" sz="900" dirty="0" smtClean="0"/>
              <a:t>「</a:t>
            </a:r>
            <a:r>
              <a:rPr lang="ja-JP" altLang="en-US" sz="900" dirty="0" smtClean="0">
                <a:solidFill>
                  <a:srgbClr val="FF0000"/>
                </a:solidFill>
              </a:rPr>
              <a:t>（細菌を不活化できるものを）人体</a:t>
            </a:r>
            <a:r>
              <a:rPr lang="ja-JP" altLang="en-US" sz="900" dirty="0">
                <a:solidFill>
                  <a:srgbClr val="FF0000"/>
                </a:solidFill>
              </a:rPr>
              <a:t>に使うのも危険</a:t>
            </a:r>
            <a:r>
              <a:rPr lang="ja-JP" altLang="en-US" sz="900" dirty="0"/>
              <a:t>」と</a:t>
            </a:r>
            <a:r>
              <a:rPr lang="ja-JP" altLang="en-US" sz="900" dirty="0" smtClean="0"/>
              <a:t>いう科学的理解不足により「危険」「危ない」が拡散したと推察できます。ちなみに</a:t>
            </a:r>
            <a:r>
              <a:rPr lang="en-US" altLang="ja-JP" sz="900" dirty="0" smtClean="0"/>
              <a:t>NHK</a:t>
            </a:r>
            <a:r>
              <a:rPr lang="ja-JP" altLang="en-US" sz="900" dirty="0" smtClean="0"/>
              <a:t>はなんら謝罪することなく</a:t>
            </a:r>
            <a:r>
              <a:rPr lang="en-US" altLang="ja-JP" sz="900" dirty="0" smtClean="0"/>
              <a:t>6/2</a:t>
            </a:r>
            <a:r>
              <a:rPr lang="ja-JP" altLang="en-US" sz="900" dirty="0" err="1" smtClean="0"/>
              <a:t>、</a:t>
            </a:r>
            <a:r>
              <a:rPr lang="en-US" altLang="ja-JP" sz="900" dirty="0" smtClean="0"/>
              <a:t>6/3</a:t>
            </a:r>
            <a:r>
              <a:rPr lang="ja-JP" altLang="en-US" sz="900" dirty="0" smtClean="0"/>
              <a:t>に記事を全面訂正して</a:t>
            </a:r>
            <a:r>
              <a:rPr lang="en-US" altLang="ja-JP" sz="900" dirty="0" smtClean="0"/>
              <a:t>NITE</a:t>
            </a:r>
            <a:r>
              <a:rPr lang="ja-JP" altLang="en-US" sz="900" dirty="0" smtClean="0"/>
              <a:t>発表内容レベルに併せています。しかし対応は不十分で次亜塩素酸水に対するネットでの不安は沈静化できていません。</a:t>
            </a:r>
            <a:endParaRPr lang="ja-JP" altLang="en-US" sz="900" dirty="0"/>
          </a:p>
          <a:p>
            <a:endParaRPr lang="ja-JP" altLang="en-US" sz="900" dirty="0"/>
          </a:p>
          <a:p>
            <a:r>
              <a:rPr lang="ja-JP" altLang="en-US" sz="900" dirty="0" smtClean="0"/>
              <a:t>★</a:t>
            </a:r>
            <a:r>
              <a:rPr lang="ja-JP" altLang="en-US" sz="900" dirty="0"/>
              <a:t>次亜塩素</a:t>
            </a:r>
            <a:r>
              <a:rPr lang="ja-JP" altLang="en-US" sz="900" dirty="0" smtClean="0"/>
              <a:t>酸</a:t>
            </a:r>
            <a:r>
              <a:rPr lang="en-US" altLang="ja-JP" sz="900" dirty="0" err="1" smtClean="0"/>
              <a:t>HClO</a:t>
            </a:r>
            <a:r>
              <a:rPr lang="ja-JP" altLang="en-US" sz="900" dirty="0" smtClean="0"/>
              <a:t>は酸化作用（</a:t>
            </a:r>
            <a:r>
              <a:rPr lang="ja-JP" altLang="en-US" sz="900" dirty="0"/>
              <a:t>電子を２価</a:t>
            </a:r>
            <a:r>
              <a:rPr lang="ja-JP" altLang="en-US" sz="900" dirty="0" smtClean="0"/>
              <a:t>奪う：</a:t>
            </a:r>
            <a:r>
              <a:rPr lang="en-US" altLang="ja-JP" sz="900" dirty="0" err="1" smtClean="0"/>
              <a:t>HClO+H</a:t>
            </a:r>
            <a:r>
              <a:rPr lang="en-US" altLang="ja-JP" sz="900" baseline="30000" dirty="0" smtClean="0"/>
              <a:t>+</a:t>
            </a:r>
            <a:r>
              <a:rPr lang="en-US" altLang="ja-JP" sz="900" dirty="0" smtClean="0"/>
              <a:t>+2e</a:t>
            </a:r>
            <a:r>
              <a:rPr lang="en-US" altLang="ja-JP" sz="900" baseline="30000" dirty="0"/>
              <a:t>-</a:t>
            </a:r>
            <a:r>
              <a:rPr lang="ja-JP" altLang="en-US" sz="900" dirty="0" smtClean="0"/>
              <a:t>⇔</a:t>
            </a:r>
            <a:r>
              <a:rPr lang="en-US" altLang="ja-JP" sz="900" dirty="0" smtClean="0"/>
              <a:t>Cl</a:t>
            </a:r>
            <a:r>
              <a:rPr lang="en-US" altLang="ja-JP" sz="900" baseline="30000" dirty="0"/>
              <a:t>-</a:t>
            </a:r>
            <a:r>
              <a:rPr lang="en-US" altLang="ja-JP" sz="900" dirty="0" smtClean="0"/>
              <a:t>+H</a:t>
            </a:r>
            <a:r>
              <a:rPr lang="en-US" altLang="ja-JP" sz="900" baseline="-25000" dirty="0" smtClean="0"/>
              <a:t>2</a:t>
            </a:r>
            <a:r>
              <a:rPr lang="en-US" altLang="ja-JP" sz="900" dirty="0" smtClean="0"/>
              <a:t>O</a:t>
            </a:r>
            <a:r>
              <a:rPr lang="ja-JP" altLang="en-US" sz="900" dirty="0" smtClean="0"/>
              <a:t>）と解離特性（溶液</a:t>
            </a:r>
            <a:r>
              <a:rPr lang="en-US" altLang="ja-JP" sz="900" dirty="0" smtClean="0"/>
              <a:t>pH</a:t>
            </a:r>
            <a:r>
              <a:rPr lang="ja-JP" altLang="en-US" sz="900" dirty="0" err="1" smtClean="0"/>
              <a:t>に依</a:t>
            </a:r>
            <a:r>
              <a:rPr lang="ja-JP" altLang="en-US" sz="900" dirty="0" smtClean="0"/>
              <a:t>存して解離：</a:t>
            </a:r>
            <a:r>
              <a:rPr lang="en-US" altLang="ja-JP" sz="900" dirty="0" err="1" smtClean="0"/>
              <a:t>HClO</a:t>
            </a:r>
            <a:r>
              <a:rPr lang="ja-JP" altLang="en-US" sz="900" dirty="0" smtClean="0"/>
              <a:t>⇔</a:t>
            </a:r>
            <a:r>
              <a:rPr lang="en-US" altLang="ja-JP" sz="900" dirty="0" err="1" smtClean="0"/>
              <a:t>OCl</a:t>
            </a:r>
            <a:r>
              <a:rPr lang="en-US" altLang="ja-JP" sz="900" baseline="30000" dirty="0"/>
              <a:t>-</a:t>
            </a:r>
            <a:r>
              <a:rPr lang="en-US" altLang="ja-JP" sz="900" dirty="0" smtClean="0"/>
              <a:t>+H</a:t>
            </a:r>
            <a:r>
              <a:rPr lang="en-US" altLang="ja-JP" sz="900" baseline="30000" dirty="0"/>
              <a:t>+</a:t>
            </a:r>
            <a:r>
              <a:rPr lang="ja-JP" altLang="en-US" sz="900" dirty="0" smtClean="0"/>
              <a:t> ）として、</a:t>
            </a:r>
            <a:r>
              <a:rPr lang="en-US" altLang="ja-JP" sz="900" dirty="0" err="1" smtClean="0"/>
              <a:t>HClO</a:t>
            </a:r>
            <a:r>
              <a:rPr lang="ja-JP" altLang="en-US" sz="900" dirty="0" smtClean="0"/>
              <a:t>と</a:t>
            </a:r>
            <a:r>
              <a:rPr lang="en-US" altLang="ja-JP" sz="900" dirty="0" err="1" smtClean="0"/>
              <a:t>OCl</a:t>
            </a:r>
            <a:r>
              <a:rPr lang="en-US" altLang="ja-JP" sz="900" baseline="30000" dirty="0" smtClean="0"/>
              <a:t>-</a:t>
            </a:r>
            <a:r>
              <a:rPr lang="ja-JP" altLang="en-US" sz="900" dirty="0" smtClean="0"/>
              <a:t>による</a:t>
            </a:r>
            <a:r>
              <a:rPr lang="ja-JP" altLang="en-US" sz="900" dirty="0"/>
              <a:t>殺菌力があり新型</a:t>
            </a:r>
            <a:r>
              <a:rPr lang="ja-JP" altLang="en-US" sz="900" dirty="0" smtClean="0"/>
              <a:t>コロナウイルス等に</a:t>
            </a:r>
            <a:r>
              <a:rPr lang="ja-JP" altLang="en-US" sz="900" dirty="0"/>
              <a:t>も当然有効であると容易に推察</a:t>
            </a:r>
            <a:r>
              <a:rPr lang="ja-JP" altLang="en-US" sz="900" dirty="0" smtClean="0"/>
              <a:t>できます（医学論文多数）。</a:t>
            </a:r>
            <a:endParaRPr lang="ja-JP" altLang="en-US" sz="900" dirty="0"/>
          </a:p>
          <a:p>
            <a:r>
              <a:rPr lang="ja-JP" altLang="en-US" sz="900" dirty="0"/>
              <a:t>ただし化学薬品なので無条件に</a:t>
            </a:r>
            <a:r>
              <a:rPr lang="ja-JP" altLang="en-US" sz="900" dirty="0" smtClean="0"/>
              <a:t>安全という訳ではなく</a:t>
            </a:r>
            <a:r>
              <a:rPr lang="ja-JP" altLang="en-US" sz="900" dirty="0"/>
              <a:t>、</a:t>
            </a:r>
            <a:r>
              <a:rPr lang="ja-JP" altLang="en-US" sz="900" u="sng" dirty="0">
                <a:solidFill>
                  <a:srgbClr val="0000FF"/>
                </a:solidFill>
                <a:effectLst>
                  <a:outerShdw blurRad="38100" dist="38100" dir="2700000" algn="tl">
                    <a:srgbClr val="000000">
                      <a:alpha val="43137"/>
                    </a:srgbClr>
                  </a:outerShdw>
                </a:effectLst>
              </a:rPr>
              <a:t>濃度</a:t>
            </a:r>
            <a:r>
              <a:rPr lang="en-US" altLang="ja-JP" sz="900" u="sng" dirty="0">
                <a:solidFill>
                  <a:srgbClr val="0000FF"/>
                </a:solidFill>
                <a:effectLst>
                  <a:outerShdw blurRad="38100" dist="38100" dir="2700000" algn="tl">
                    <a:srgbClr val="000000">
                      <a:alpha val="43137"/>
                    </a:srgbClr>
                  </a:outerShdw>
                </a:effectLst>
              </a:rPr>
              <a:t>ppm</a:t>
            </a:r>
            <a:r>
              <a:rPr lang="ja-JP" altLang="en-US" sz="900" u="sng" dirty="0">
                <a:solidFill>
                  <a:srgbClr val="0000FF"/>
                </a:solidFill>
                <a:effectLst>
                  <a:outerShdw blurRad="38100" dist="38100" dir="2700000" algn="tl">
                    <a:srgbClr val="000000">
                      <a:alpha val="43137"/>
                    </a:srgbClr>
                  </a:outerShdw>
                </a:effectLst>
              </a:rPr>
              <a:t>や保存方法や残留塩素濃度に注意</a:t>
            </a:r>
            <a:r>
              <a:rPr lang="ja-JP" altLang="en-US" sz="900" dirty="0"/>
              <a:t>する必要があります。</a:t>
            </a:r>
          </a:p>
          <a:p>
            <a:r>
              <a:rPr lang="ja-JP" altLang="en-US" sz="900" dirty="0"/>
              <a:t>要するに正しく使わないと危険であり、また</a:t>
            </a:r>
            <a:r>
              <a:rPr lang="ja-JP" altLang="en-US" sz="900" dirty="0" smtClean="0"/>
              <a:t>除菌（殺菌）効果も不十分になると言う</a:t>
            </a:r>
            <a:r>
              <a:rPr lang="ja-JP" altLang="en-US" sz="900" dirty="0"/>
              <a:t>ことになります</a:t>
            </a:r>
            <a:r>
              <a:rPr lang="ja-JP" altLang="en-US" sz="900" dirty="0" smtClean="0"/>
              <a:t>。濃くても危険（酸化される）、薄くても危険（殺菌できない）ということになります。</a:t>
            </a:r>
            <a:endParaRPr lang="en-US" altLang="ja-JP" sz="900" dirty="0" smtClean="0"/>
          </a:p>
          <a:p>
            <a:r>
              <a:rPr lang="ja-JP" altLang="en-US" sz="900" dirty="0" smtClean="0"/>
              <a:t>★★ジクロロイソシアヌル酸ナトリウム水溶液による次亜塩素酸</a:t>
            </a:r>
            <a:r>
              <a:rPr lang="en-US" altLang="ja-JP" sz="900" dirty="0" err="1" smtClean="0"/>
              <a:t>HClO</a:t>
            </a:r>
            <a:r>
              <a:rPr lang="ja-JP" altLang="en-US" sz="900" dirty="0" smtClean="0"/>
              <a:t>では、「</a:t>
            </a:r>
            <a:r>
              <a:rPr lang="ja-JP" altLang="en-US" sz="900" dirty="0" smtClean="0">
                <a:solidFill>
                  <a:srgbClr val="0000FF"/>
                </a:solidFill>
              </a:rPr>
              <a:t>水溶液中で全有効塩素量の</a:t>
            </a:r>
            <a:r>
              <a:rPr lang="en-US" altLang="ja-JP" sz="900" dirty="0" smtClean="0">
                <a:solidFill>
                  <a:srgbClr val="0000FF"/>
                </a:solidFill>
              </a:rPr>
              <a:t>50</a:t>
            </a:r>
            <a:r>
              <a:rPr lang="ja-JP" altLang="en-US" sz="900" dirty="0" smtClean="0">
                <a:solidFill>
                  <a:srgbClr val="0000FF"/>
                </a:solidFill>
              </a:rPr>
              <a:t>％しか遊離せず、遊離有効塩素を消費すると結合有効塩素を放出し平衡を保つ</a:t>
            </a:r>
            <a:r>
              <a:rPr lang="ja-JP" altLang="en-US" sz="900" dirty="0" smtClean="0"/>
              <a:t>」という研究も有り注目しています。</a:t>
            </a:r>
            <a:r>
              <a:rPr lang="en-US" altLang="ja-JP" sz="900" dirty="0" smtClean="0"/>
              <a:t>※</a:t>
            </a:r>
            <a:r>
              <a:rPr lang="ja-JP" altLang="en-US" sz="900" dirty="0" smtClean="0"/>
              <a:t>出典：ヨシダ製薬</a:t>
            </a:r>
            <a:r>
              <a:rPr lang="en-US" altLang="ja-JP" sz="900" dirty="0" smtClean="0"/>
              <a:t>Y‘s Square</a:t>
            </a:r>
            <a:r>
              <a:rPr lang="ja-JP" altLang="en-US" sz="900" dirty="0" smtClean="0"/>
              <a:t>：病院感染、院内感染対策学術情報　 </a:t>
            </a:r>
            <a:r>
              <a:rPr lang="en-US" altLang="ja-JP" sz="900" dirty="0" smtClean="0"/>
              <a:t>V</a:t>
            </a:r>
            <a:r>
              <a:rPr lang="ja-JP" altLang="en-US" sz="900" dirty="0" smtClean="0"/>
              <a:t>　各種消毒薬の特性　</a:t>
            </a:r>
            <a:r>
              <a:rPr lang="en-US" altLang="ja-JP" sz="900" dirty="0" smtClean="0"/>
              <a:t>2 </a:t>
            </a:r>
            <a:r>
              <a:rPr lang="ja-JP" altLang="en-US" sz="900" dirty="0" smtClean="0"/>
              <a:t>中水準消毒薬　</a:t>
            </a:r>
            <a:r>
              <a:rPr lang="en-US" altLang="ja-JP" sz="900" dirty="0" smtClean="0"/>
              <a:t>3</a:t>
            </a:r>
            <a:r>
              <a:rPr lang="ja-JP" altLang="en-US" sz="900" dirty="0" smtClean="0"/>
              <a:t>）次亜塩素酸系　（</a:t>
            </a:r>
            <a:r>
              <a:rPr lang="en-US" altLang="ja-JP" sz="900" dirty="0" smtClean="0"/>
              <a:t>2</a:t>
            </a:r>
            <a:r>
              <a:rPr lang="ja-JP" altLang="en-US" sz="900" dirty="0" smtClean="0"/>
              <a:t>）その他の次亜塩素酸系消毒薬</a:t>
            </a:r>
            <a:endParaRPr lang="ja-JP" altLang="en-US" sz="900" dirty="0"/>
          </a:p>
          <a:p>
            <a:endParaRPr lang="en-US" altLang="ja-JP" sz="900" dirty="0" smtClean="0"/>
          </a:p>
          <a:p>
            <a:r>
              <a:rPr lang="en-US" altLang="ja-JP" sz="900" dirty="0" smtClean="0"/>
              <a:t>※</a:t>
            </a:r>
            <a:r>
              <a:rPr lang="ja-JP" altLang="en-US" sz="900" dirty="0"/>
              <a:t>危険は危険です</a:t>
            </a:r>
            <a:r>
              <a:rPr lang="ja-JP" altLang="en-US" sz="900" dirty="0" smtClean="0"/>
              <a:t>。次亜塩素酸水（</a:t>
            </a:r>
            <a:r>
              <a:rPr lang="en-US" altLang="ja-JP" sz="900" dirty="0" err="1" smtClean="0"/>
              <a:t>HClO</a:t>
            </a:r>
            <a:r>
              <a:rPr lang="ja-JP" altLang="en-US" sz="900" dirty="0" smtClean="0"/>
              <a:t>またはイオン</a:t>
            </a:r>
            <a:r>
              <a:rPr lang="en-US" altLang="ja-JP" sz="900" dirty="0" err="1" smtClean="0"/>
              <a:t>OCl</a:t>
            </a:r>
            <a:r>
              <a:rPr lang="en-US" altLang="ja-JP" sz="900" baseline="30000" dirty="0" smtClean="0"/>
              <a:t>-</a:t>
            </a:r>
            <a:r>
              <a:rPr lang="en-US" altLang="ja-JP" sz="900" dirty="0" smtClean="0"/>
              <a:t>+H</a:t>
            </a:r>
            <a:r>
              <a:rPr lang="en-US" altLang="ja-JP" sz="900" baseline="30000" dirty="0" smtClean="0"/>
              <a:t>+</a:t>
            </a:r>
            <a:r>
              <a:rPr lang="ja-JP" altLang="en-US" sz="900" dirty="0" smtClean="0"/>
              <a:t>の水溶液）とはまったく別物である</a:t>
            </a:r>
            <a:r>
              <a:rPr lang="ja-JP" altLang="en-US" sz="900" dirty="0"/>
              <a:t>次亜塩素酸のナトリウム塩</a:t>
            </a:r>
            <a:r>
              <a:rPr lang="ja-JP" altLang="en-US" sz="900" dirty="0" smtClean="0"/>
              <a:t>で水酸化ナトリウム（別名苛性ソーダ</a:t>
            </a:r>
            <a:r>
              <a:rPr lang="en-US" altLang="ja-JP" sz="900" dirty="0" err="1"/>
              <a:t>NaOH</a:t>
            </a:r>
            <a:r>
              <a:rPr lang="en-US" altLang="ja-JP" sz="900" dirty="0"/>
              <a:t> </a:t>
            </a:r>
            <a:r>
              <a:rPr lang="ja-JP" altLang="en-US" sz="900" dirty="0" smtClean="0"/>
              <a:t>）の性状を併せ持つ次亜塩素酸ナトリウム</a:t>
            </a:r>
            <a:r>
              <a:rPr lang="en-US" altLang="ja-JP" sz="900" dirty="0" err="1" smtClean="0"/>
              <a:t>NaClO</a:t>
            </a:r>
            <a:r>
              <a:rPr lang="ja-JP" altLang="en-US" sz="900" dirty="0" smtClean="0"/>
              <a:t>の</a:t>
            </a:r>
            <a:r>
              <a:rPr lang="ja-JP" altLang="en-US" sz="900" dirty="0"/>
              <a:t>致死量は「幼児経口致死量　</a:t>
            </a:r>
            <a:r>
              <a:rPr lang="en-US" altLang="ja-JP" sz="900" dirty="0"/>
              <a:t>15</a:t>
            </a:r>
            <a:r>
              <a:rPr lang="ja-JP" altLang="en-US" sz="900" dirty="0"/>
              <a:t>～</a:t>
            </a:r>
            <a:r>
              <a:rPr lang="en-US" altLang="ja-JP" sz="900" dirty="0"/>
              <a:t>30mL</a:t>
            </a:r>
            <a:r>
              <a:rPr lang="ja-JP" altLang="en-US" sz="900" dirty="0"/>
              <a:t>（</a:t>
            </a:r>
            <a:r>
              <a:rPr lang="en-US" altLang="ja-JP" sz="900" dirty="0"/>
              <a:t>5</a:t>
            </a:r>
            <a:r>
              <a:rPr lang="ja-JP" altLang="en-US" sz="900" dirty="0"/>
              <a:t>％液）」とあります</a:t>
            </a:r>
            <a:r>
              <a:rPr lang="ja-JP" altLang="en-US" sz="900" dirty="0" smtClean="0"/>
              <a:t>。</a:t>
            </a:r>
            <a:r>
              <a:rPr lang="en-US" altLang="ja-JP" sz="900" dirty="0" smtClean="0"/>
              <a:t>※</a:t>
            </a:r>
            <a:r>
              <a:rPr lang="ja-JP" altLang="en-US" sz="900" dirty="0" smtClean="0"/>
              <a:t>出典：</a:t>
            </a:r>
            <a:r>
              <a:rPr lang="ja-JP" altLang="en-US" sz="900" dirty="0"/>
              <a:t> </a:t>
            </a:r>
            <a:r>
              <a:rPr lang="en-US" altLang="ja-JP" sz="900" dirty="0"/>
              <a:t>UMIN</a:t>
            </a:r>
            <a:r>
              <a:rPr lang="ja-JP" altLang="en-US" sz="900" dirty="0"/>
              <a:t>（大学病院医療情報</a:t>
            </a:r>
            <a:r>
              <a:rPr lang="ja-JP" altLang="en-US" sz="900" dirty="0" smtClean="0"/>
              <a:t>ネットワーク）「</a:t>
            </a:r>
            <a:r>
              <a:rPr lang="ja-JP" altLang="en-US" sz="900" dirty="0"/>
              <a:t>次亜塩素酸ナトリウム</a:t>
            </a:r>
            <a:r>
              <a:rPr lang="ja-JP" altLang="en-US" sz="900" dirty="0" smtClean="0"/>
              <a:t>」から</a:t>
            </a:r>
            <a:endParaRPr lang="ja-JP" altLang="en-US" sz="900" dirty="0"/>
          </a:p>
          <a:p>
            <a:r>
              <a:rPr lang="en-US" altLang="ja-JP" sz="900" dirty="0"/>
              <a:t>5%</a:t>
            </a:r>
            <a:r>
              <a:rPr lang="ja-JP" altLang="en-US" sz="900" dirty="0"/>
              <a:t>液というのは濃度</a:t>
            </a:r>
            <a:r>
              <a:rPr lang="en-US" altLang="ja-JP" sz="900" dirty="0"/>
              <a:t>50000ppm</a:t>
            </a:r>
            <a:r>
              <a:rPr lang="ja-JP" altLang="en-US" sz="900" dirty="0" smtClean="0"/>
              <a:t>であり</a:t>
            </a:r>
            <a:r>
              <a:rPr lang="en-US" altLang="ja-JP" sz="900" dirty="0" smtClean="0"/>
              <a:t>30mL</a:t>
            </a:r>
            <a:r>
              <a:rPr lang="ja-JP" altLang="en-US" sz="900" dirty="0" smtClean="0"/>
              <a:t>で致死量となります。そんな危険な次亜塩素酸ナトリウム</a:t>
            </a:r>
            <a:r>
              <a:rPr lang="en-US" altLang="ja-JP" sz="900" dirty="0" err="1" smtClean="0"/>
              <a:t>NaClO</a:t>
            </a:r>
            <a:r>
              <a:rPr lang="ja-JP" altLang="en-US" sz="900" dirty="0" smtClean="0"/>
              <a:t>もかなり希釈すると有益で、病院</a:t>
            </a:r>
            <a:r>
              <a:rPr lang="ja-JP" altLang="en-US" sz="900" dirty="0"/>
              <a:t>における浴槽プールで</a:t>
            </a:r>
            <a:r>
              <a:rPr lang="ja-JP" altLang="en-US" sz="900" dirty="0" smtClean="0"/>
              <a:t>は濃度</a:t>
            </a:r>
            <a:r>
              <a:rPr lang="en-US" altLang="ja-JP" sz="900" dirty="0" smtClean="0"/>
              <a:t>1ppm</a:t>
            </a:r>
            <a:r>
              <a:rPr lang="ja-JP" altLang="en-US" sz="900" dirty="0" err="1"/>
              <a:t>、</a:t>
            </a:r>
            <a:r>
              <a:rPr lang="ja-JP" altLang="en-US" sz="900" dirty="0"/>
              <a:t>水道</a:t>
            </a:r>
            <a:r>
              <a:rPr lang="ja-JP" altLang="en-US" sz="900" dirty="0" smtClean="0"/>
              <a:t>水にも</a:t>
            </a:r>
            <a:r>
              <a:rPr lang="en-US" altLang="ja-JP" sz="900" dirty="0" smtClean="0"/>
              <a:t>0.1ppm</a:t>
            </a:r>
            <a:r>
              <a:rPr lang="ja-JP" altLang="en-US" sz="900" dirty="0" smtClean="0"/>
              <a:t>が衛生管理上含まれています。この濃度であれば安全と言うことです。それだけ濃度</a:t>
            </a:r>
            <a:r>
              <a:rPr lang="ja-JP" altLang="en-US" sz="900" dirty="0"/>
              <a:t>管理が重要と言うことです</a:t>
            </a:r>
            <a:r>
              <a:rPr lang="ja-JP" altLang="en-US" sz="900" dirty="0" smtClean="0"/>
              <a:t>。</a:t>
            </a:r>
            <a:r>
              <a:rPr lang="en-US" altLang="ja-JP" sz="900" dirty="0" smtClean="0"/>
              <a:t/>
            </a:r>
            <a:br>
              <a:rPr lang="en-US" altLang="ja-JP" sz="900" dirty="0" smtClean="0"/>
            </a:br>
            <a:endParaRPr lang="ja-JP" altLang="en-US" sz="900" dirty="0"/>
          </a:p>
          <a:p>
            <a:r>
              <a:rPr lang="ja-JP" altLang="en-US" sz="900" dirty="0"/>
              <a:t>浴槽プール</a:t>
            </a:r>
            <a:r>
              <a:rPr lang="ja-JP" altLang="en-US" sz="900" dirty="0" smtClean="0"/>
              <a:t>で安全とみなされる</a:t>
            </a:r>
            <a:r>
              <a:rPr lang="en-US" altLang="ja-JP" sz="900" dirty="0" smtClean="0"/>
              <a:t>1ppm</a:t>
            </a:r>
            <a:r>
              <a:rPr lang="ja-JP" altLang="en-US" sz="900" dirty="0"/>
              <a:t>の</a:t>
            </a:r>
            <a:r>
              <a:rPr lang="en-US" altLang="ja-JP" sz="900" dirty="0"/>
              <a:t>50</a:t>
            </a:r>
            <a:r>
              <a:rPr lang="ja-JP" altLang="en-US" sz="900" dirty="0"/>
              <a:t>倍</a:t>
            </a:r>
            <a:r>
              <a:rPr lang="en-US" altLang="ja-JP" sz="900" dirty="0" smtClean="0"/>
              <a:t>50ppm</a:t>
            </a:r>
            <a:r>
              <a:rPr lang="ja-JP" altLang="en-US" sz="900" dirty="0" smtClean="0"/>
              <a:t>（次亜塩素酸水</a:t>
            </a:r>
            <a:r>
              <a:rPr lang="en-US" altLang="ja-JP" sz="900" dirty="0" err="1" smtClean="0"/>
              <a:t>HClO</a:t>
            </a:r>
            <a:r>
              <a:rPr lang="ja-JP" altLang="en-US" sz="900" dirty="0" smtClean="0"/>
              <a:t>の指先やうがいおすすめの濃度）がどのように危険</a:t>
            </a:r>
            <a:r>
              <a:rPr lang="ja-JP" altLang="en-US" sz="900" dirty="0"/>
              <a:t>なのかを十分留意して使用するべきです</a:t>
            </a:r>
            <a:r>
              <a:rPr lang="ja-JP" altLang="en-US" sz="900" dirty="0" smtClean="0"/>
              <a:t>。</a:t>
            </a:r>
            <a:r>
              <a:rPr lang="en-US" altLang="ja-JP" sz="900" dirty="0" smtClean="0"/>
              <a:t>50ppm</a:t>
            </a:r>
            <a:r>
              <a:rPr lang="ja-JP" altLang="en-US" sz="900" dirty="0" smtClean="0"/>
              <a:t>というのは幼児経口致死量</a:t>
            </a:r>
            <a:r>
              <a:rPr lang="en-US" altLang="ja-JP" sz="900" dirty="0" smtClean="0"/>
              <a:t>50000ppm</a:t>
            </a:r>
            <a:r>
              <a:rPr lang="ja-JP" altLang="en-US" sz="900" dirty="0" smtClean="0"/>
              <a:t>の</a:t>
            </a:r>
            <a:r>
              <a:rPr lang="en-US" altLang="ja-JP" sz="900" dirty="0" smtClean="0"/>
              <a:t>1000</a:t>
            </a:r>
            <a:r>
              <a:rPr lang="ja-JP" altLang="en-US" sz="900" dirty="0" smtClean="0"/>
              <a:t>分の</a:t>
            </a:r>
            <a:r>
              <a:rPr lang="en-US" altLang="ja-JP" sz="900" dirty="0" smtClean="0"/>
              <a:t>1</a:t>
            </a:r>
            <a:r>
              <a:rPr lang="ja-JP" altLang="en-US" sz="900" dirty="0" smtClean="0"/>
              <a:t>に希釈されている溶液であり、</a:t>
            </a:r>
            <a:r>
              <a:rPr lang="en-US" altLang="ja-JP" sz="900" dirty="0" err="1" smtClean="0"/>
              <a:t>HClO</a:t>
            </a:r>
            <a:r>
              <a:rPr lang="ja-JP" altLang="en-US" sz="900" dirty="0" smtClean="0"/>
              <a:t>の殺菌性能が有機物と接触することで酸化力を速やかに失活するという意味合いをも理解すべきです。厚生労働省が流水での活用に言及しているのは不安定さと有機物による失活の早さによって殺菌力が低下することを防ぐ意味合いです。流水使用ではなく遮光されたボトルから手や指先を除菌するのは有効なのです。まず流水や石けん等で汚れ（有機物）を洗い落として水気を乾燥させてから、残っている細菌やウイルスに対して次亜塩素酸水を用いることが理にかなっている除菌方法と言えます。</a:t>
            </a:r>
            <a:r>
              <a:rPr lang="en-US" altLang="ja-JP" sz="900" dirty="0" smtClean="0"/>
              <a:t/>
            </a:r>
            <a:br>
              <a:rPr lang="en-US" altLang="ja-JP" sz="900" dirty="0" smtClean="0"/>
            </a:br>
            <a:r>
              <a:rPr lang="en-US" altLang="ja-JP" sz="900" dirty="0" smtClean="0"/>
              <a:t/>
            </a:r>
            <a:br>
              <a:rPr lang="en-US" altLang="ja-JP" sz="900" dirty="0" smtClean="0"/>
            </a:br>
            <a:r>
              <a:rPr lang="ja-JP" altLang="en-US" sz="900" dirty="0" smtClean="0"/>
              <a:t>次亜塩素酸水</a:t>
            </a:r>
            <a:r>
              <a:rPr lang="en-US" altLang="ja-JP" sz="900" dirty="0" err="1" smtClean="0"/>
              <a:t>HClO</a:t>
            </a:r>
            <a:r>
              <a:rPr lang="ja-JP" altLang="en-US" sz="900" dirty="0" smtClean="0"/>
              <a:t>の危険性は</a:t>
            </a:r>
            <a:r>
              <a:rPr lang="en-US" altLang="ja-JP" sz="900" dirty="0" smtClean="0"/>
              <a:t>pH</a:t>
            </a:r>
            <a:r>
              <a:rPr lang="ja-JP" altLang="en-US" sz="900" dirty="0" smtClean="0"/>
              <a:t>（中性からの乖離、</a:t>
            </a:r>
            <a:r>
              <a:rPr lang="en-US" altLang="ja-JP" sz="900" dirty="0" smtClean="0"/>
              <a:t>pH</a:t>
            </a:r>
            <a:r>
              <a:rPr lang="ja-JP" altLang="en-US" sz="900" dirty="0" smtClean="0"/>
              <a:t>７だと肌に優しいとか）や毒性ではなく酸化力の問題です。もし酸化力が人間の粘膜や体内に及んだとしても人間には抗酸化力が備わっています。それら抗酸化力をも凌駕する濃度</a:t>
            </a:r>
            <a:r>
              <a:rPr lang="en-US" altLang="ja-JP" sz="900" dirty="0" smtClean="0"/>
              <a:t>ppm</a:t>
            </a:r>
            <a:r>
              <a:rPr lang="ja-JP" altLang="en-US" sz="900" dirty="0" smtClean="0"/>
              <a:t>の</a:t>
            </a:r>
            <a:r>
              <a:rPr lang="en-US" altLang="ja-JP" sz="900" dirty="0" err="1" smtClean="0"/>
              <a:t>HClO</a:t>
            </a:r>
            <a:r>
              <a:rPr lang="ja-JP" altLang="en-US" sz="900" dirty="0" smtClean="0"/>
              <a:t>酸化力にさらされれば酸化ダメージを受け安全ではなくなります。次亜塩素酸水ビジネスに取り組んできた製造メーカーは独自に各種動物実験等の検査を行っており、人体に安全な濃度として</a:t>
            </a:r>
            <a:r>
              <a:rPr lang="en-US" altLang="ja-JP" sz="900" dirty="0" smtClean="0"/>
              <a:t>50ppm</a:t>
            </a:r>
            <a:r>
              <a:rPr lang="ja-JP" altLang="en-US" sz="900" dirty="0" smtClean="0"/>
              <a:t>前後という数値目標を公開して運用してきた実績があるわけです。</a:t>
            </a:r>
            <a:endParaRPr lang="ja-JP" altLang="en-US" sz="900" dirty="0"/>
          </a:p>
          <a:p>
            <a:endParaRPr lang="ja-JP" altLang="en-US" sz="900" dirty="0"/>
          </a:p>
          <a:p>
            <a:r>
              <a:rPr lang="ja-JP" altLang="en-US" sz="900" dirty="0"/>
              <a:t>★★次亜塩素酸水</a:t>
            </a:r>
            <a:r>
              <a:rPr lang="ja-JP" altLang="en-US" sz="900" dirty="0" smtClean="0"/>
              <a:t>の正しい運用としては残留</a:t>
            </a:r>
            <a:r>
              <a:rPr lang="ja-JP" altLang="en-US" sz="900" dirty="0"/>
              <a:t>塩素</a:t>
            </a:r>
            <a:r>
              <a:rPr lang="ja-JP" altLang="en-US" sz="900" dirty="0" smtClean="0"/>
              <a:t>濃度を市販試薬</a:t>
            </a:r>
            <a:r>
              <a:rPr lang="ja-JP" altLang="en-US" sz="900" dirty="0"/>
              <a:t>で検査するのが確実です（</a:t>
            </a:r>
            <a:r>
              <a:rPr lang="en-US" altLang="ja-JP" sz="900" dirty="0"/>
              <a:t>1000</a:t>
            </a:r>
            <a:r>
              <a:rPr lang="ja-JP" altLang="en-US" sz="900" dirty="0"/>
              <a:t>円くらい、モノタロウで販売して</a:t>
            </a:r>
            <a:r>
              <a:rPr lang="ja-JP" altLang="en-US" sz="900" dirty="0" smtClean="0"/>
              <a:t>いる）。</a:t>
            </a:r>
            <a:endParaRPr lang="ja-JP" altLang="en-US" sz="900" dirty="0"/>
          </a:p>
          <a:p>
            <a:r>
              <a:rPr lang="ja-JP" altLang="en-US" sz="900" dirty="0"/>
              <a:t>簡単な確認</a:t>
            </a:r>
            <a:r>
              <a:rPr lang="ja-JP" altLang="en-US" sz="900" dirty="0" smtClean="0"/>
              <a:t>方法としては、塩素臭を確認したり、臭い</a:t>
            </a:r>
            <a:r>
              <a:rPr lang="ja-JP" altLang="en-US" sz="900" dirty="0"/>
              <a:t>靴下</a:t>
            </a:r>
            <a:r>
              <a:rPr lang="ja-JP" altLang="en-US" sz="900" dirty="0" smtClean="0"/>
              <a:t>などへの</a:t>
            </a:r>
            <a:r>
              <a:rPr lang="ja-JP" altLang="en-US" sz="900" dirty="0"/>
              <a:t>消臭能力を参考にするとよいでしょう</a:t>
            </a:r>
            <a:r>
              <a:rPr lang="ja-JP" altLang="en-US" sz="900" dirty="0" smtClean="0"/>
              <a:t>。消臭能力（臭気物質の分解は酸化脱窒反応等）が残っていると言うことは除菌力</a:t>
            </a:r>
            <a:r>
              <a:rPr lang="en-US" altLang="ja-JP" sz="900" dirty="0" err="1" smtClean="0"/>
              <a:t>HClO</a:t>
            </a:r>
            <a:r>
              <a:rPr lang="ja-JP" altLang="en-US" sz="900" dirty="0" smtClean="0"/>
              <a:t>もその分残っていると言うことです。有効塩素濃度が低くなってしまった液体（ほぼ水）では細菌やウイルスを除菌できずに別の意味で危険です。特に</a:t>
            </a:r>
            <a:r>
              <a:rPr lang="ja-JP" altLang="en-US" sz="900" dirty="0" smtClean="0">
                <a:solidFill>
                  <a:srgbClr val="0000FF"/>
                </a:solidFill>
              </a:rPr>
              <a:t>残留塩素濃度</a:t>
            </a:r>
            <a:r>
              <a:rPr lang="en-US" altLang="ja-JP" sz="900" dirty="0" smtClean="0">
                <a:solidFill>
                  <a:srgbClr val="0000FF"/>
                </a:solidFill>
              </a:rPr>
              <a:t>ppm</a:t>
            </a:r>
            <a:r>
              <a:rPr lang="ja-JP" altLang="en-US" sz="900" dirty="0" smtClean="0">
                <a:solidFill>
                  <a:srgbClr val="0000FF"/>
                </a:solidFill>
              </a:rPr>
              <a:t>を正しく管理することが重要です。</a:t>
            </a:r>
            <a:endParaRPr lang="ja-JP" altLang="en-US" sz="900" dirty="0">
              <a:solidFill>
                <a:srgbClr val="0000FF"/>
              </a:solidFill>
            </a:endParaRPr>
          </a:p>
          <a:p>
            <a:endParaRPr kumimoji="1" lang="en-US" altLang="ja-JP" sz="900" dirty="0" smtClean="0"/>
          </a:p>
          <a:p>
            <a:r>
              <a:rPr kumimoji="1" lang="en-US" altLang="ja-JP" sz="900" dirty="0" smtClean="0">
                <a:solidFill>
                  <a:srgbClr val="FF0000"/>
                </a:solidFill>
              </a:rPr>
              <a:t>2020/06/28 0:51</a:t>
            </a:r>
            <a:r>
              <a:rPr kumimoji="1" lang="ja-JP" altLang="en-US" sz="900" dirty="0" smtClean="0">
                <a:solidFill>
                  <a:srgbClr val="FF0000"/>
                </a:solidFill>
              </a:rPr>
              <a:t>版</a:t>
            </a:r>
            <a:r>
              <a:rPr kumimoji="1" lang="ja-JP" altLang="en-US" sz="900" dirty="0" smtClean="0"/>
              <a:t>■参考文献：「次亜塩素酸の科学－基礎と応用－」福崎智司（米田出版</a:t>
            </a:r>
            <a:r>
              <a:rPr lang="en-US" altLang="ja-JP" sz="900" dirty="0" smtClean="0"/>
              <a:t>2015</a:t>
            </a:r>
            <a:r>
              <a:rPr lang="ja-JP" altLang="en-US" sz="900" dirty="0" smtClean="0"/>
              <a:t>第</a:t>
            </a:r>
            <a:r>
              <a:rPr lang="en-US" altLang="ja-JP" sz="900" dirty="0" smtClean="0"/>
              <a:t>2</a:t>
            </a:r>
            <a:r>
              <a:rPr lang="ja-JP" altLang="en-US" sz="900" dirty="0" smtClean="0"/>
              <a:t>刷</a:t>
            </a:r>
            <a:r>
              <a:rPr kumimoji="1" lang="ja-JP" altLang="en-US" sz="900" dirty="0" smtClean="0"/>
              <a:t>）　他</a:t>
            </a:r>
            <a:endParaRPr kumimoji="1" lang="ja-JP" altLang="en-US" sz="900" dirty="0"/>
          </a:p>
        </p:txBody>
      </p:sp>
    </p:spTree>
    <p:extLst>
      <p:ext uri="{BB962C8B-B14F-4D97-AF65-F5344CB8AC3E}">
        <p14:creationId xmlns:p14="http://schemas.microsoft.com/office/powerpoint/2010/main" val="34813708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TotalTime>
  <Words>121</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新細明體</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石田 政海</dc:creator>
  <cp:lastModifiedBy>石田 政海</cp:lastModifiedBy>
  <cp:revision>33</cp:revision>
  <cp:lastPrinted>2020-06-16T12:14:16Z</cp:lastPrinted>
  <dcterms:created xsi:type="dcterms:W3CDTF">2020-06-16T04:26:45Z</dcterms:created>
  <dcterms:modified xsi:type="dcterms:W3CDTF">2020-06-27T15:53:32Z</dcterms:modified>
</cp:coreProperties>
</file>