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sldIdLst>
    <p:sldId id="256" r:id="rId2"/>
    <p:sldId id="262" r:id="rId3"/>
    <p:sldId id="257" r:id="rId4"/>
    <p:sldId id="259" r:id="rId5"/>
    <p:sldId id="258" r:id="rId6"/>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4660"/>
  </p:normalViewPr>
  <p:slideViewPr>
    <p:cSldViewPr snapToGrid="0">
      <p:cViewPr varScale="1">
        <p:scale>
          <a:sx n="114" d="100"/>
          <a:sy n="114" d="100"/>
        </p:scale>
        <p:origin x="11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71800" cy="494815"/>
          </a:xfrm>
          <a:prstGeom prst="rect">
            <a:avLst/>
          </a:prstGeom>
        </p:spPr>
        <p:txBody>
          <a:bodyPr vert="horz" lIns="91111" tIns="45555" rIns="91111" bIns="4555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2"/>
            <a:ext cx="2971800" cy="494815"/>
          </a:xfrm>
          <a:prstGeom prst="rect">
            <a:avLst/>
          </a:prstGeom>
        </p:spPr>
        <p:txBody>
          <a:bodyPr vert="horz" lIns="91111" tIns="45555" rIns="91111" bIns="45555" rtlCol="0"/>
          <a:lstStyle>
            <a:lvl1pPr algn="r">
              <a:defRPr sz="1200"/>
            </a:lvl1pPr>
          </a:lstStyle>
          <a:p>
            <a:fld id="{5C24075B-B9B1-49E0-8263-5C92C106708C}" type="datetimeFigureOut">
              <a:rPr kumimoji="1" lang="ja-JP" altLang="en-US" smtClean="0"/>
              <a:t>2019/10/16</a:t>
            </a:fld>
            <a:endParaRPr kumimoji="1" lang="ja-JP" altLang="en-US"/>
          </a:p>
        </p:txBody>
      </p:sp>
      <p:sp>
        <p:nvSpPr>
          <p:cNvPr id="4" name="スライド イメージ プレースホルダー 3"/>
          <p:cNvSpPr>
            <a:spLocks noGrp="1" noRot="1" noChangeAspect="1"/>
          </p:cNvSpPr>
          <p:nvPr>
            <p:ph type="sldImg" idx="2"/>
          </p:nvPr>
        </p:nvSpPr>
        <p:spPr>
          <a:xfrm>
            <a:off x="1206500" y="1233488"/>
            <a:ext cx="4445000" cy="3333750"/>
          </a:xfrm>
          <a:prstGeom prst="rect">
            <a:avLst/>
          </a:prstGeom>
          <a:noFill/>
          <a:ln w="12700">
            <a:solidFill>
              <a:prstClr val="black"/>
            </a:solidFill>
          </a:ln>
        </p:spPr>
        <p:txBody>
          <a:bodyPr vert="horz" lIns="91111" tIns="45555" rIns="91111" bIns="45555" rtlCol="0" anchor="ctr"/>
          <a:lstStyle/>
          <a:p>
            <a:endParaRPr lang="ja-JP" altLang="en-US"/>
          </a:p>
        </p:txBody>
      </p:sp>
      <p:sp>
        <p:nvSpPr>
          <p:cNvPr id="5" name="ノート プレースホルダー 4"/>
          <p:cNvSpPr>
            <a:spLocks noGrp="1"/>
          </p:cNvSpPr>
          <p:nvPr>
            <p:ph type="body" sz="quarter" idx="3"/>
          </p:nvPr>
        </p:nvSpPr>
        <p:spPr>
          <a:xfrm>
            <a:off x="685801" y="4752751"/>
            <a:ext cx="5486400" cy="3887612"/>
          </a:xfrm>
          <a:prstGeom prst="rect">
            <a:avLst/>
          </a:prstGeom>
        </p:spPr>
        <p:txBody>
          <a:bodyPr vert="horz" lIns="91111" tIns="45555" rIns="91111" bIns="4555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9435"/>
            <a:ext cx="2971800" cy="494815"/>
          </a:xfrm>
          <a:prstGeom prst="rect">
            <a:avLst/>
          </a:prstGeom>
        </p:spPr>
        <p:txBody>
          <a:bodyPr vert="horz" lIns="91111" tIns="45555" rIns="91111" bIns="4555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9435"/>
            <a:ext cx="2971800" cy="494815"/>
          </a:xfrm>
          <a:prstGeom prst="rect">
            <a:avLst/>
          </a:prstGeom>
        </p:spPr>
        <p:txBody>
          <a:bodyPr vert="horz" lIns="91111" tIns="45555" rIns="91111" bIns="45555" rtlCol="0" anchor="b"/>
          <a:lstStyle>
            <a:lvl1pPr algn="r">
              <a:defRPr sz="1200"/>
            </a:lvl1pPr>
          </a:lstStyle>
          <a:p>
            <a:fld id="{14A85C17-E4D7-49BC-AFA2-945C68EB5ACF}" type="slidenum">
              <a:rPr kumimoji="1" lang="ja-JP" altLang="en-US" smtClean="0"/>
              <a:t>‹#›</a:t>
            </a:fld>
            <a:endParaRPr kumimoji="1" lang="ja-JP" altLang="en-US"/>
          </a:p>
        </p:txBody>
      </p:sp>
    </p:spTree>
    <p:extLst>
      <p:ext uri="{BB962C8B-B14F-4D97-AF65-F5344CB8AC3E}">
        <p14:creationId xmlns:p14="http://schemas.microsoft.com/office/powerpoint/2010/main" val="19956777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6500" y="1233488"/>
            <a:ext cx="4445000" cy="33337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4A85C17-E4D7-49BC-AFA2-945C68EB5ACF}" type="slidenum">
              <a:rPr kumimoji="1" lang="ja-JP" altLang="en-US" smtClean="0"/>
              <a:t>1</a:t>
            </a:fld>
            <a:endParaRPr kumimoji="1" lang="ja-JP" altLang="en-US"/>
          </a:p>
        </p:txBody>
      </p:sp>
    </p:spTree>
    <p:extLst>
      <p:ext uri="{BB962C8B-B14F-4D97-AF65-F5344CB8AC3E}">
        <p14:creationId xmlns:p14="http://schemas.microsoft.com/office/powerpoint/2010/main" val="143470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689490F-8DAC-46A9-802C-92B7A886A692}" type="datetime1">
              <a:rPr kumimoji="1" lang="ja-JP" altLang="en-US" smtClean="0"/>
              <a:t>2019/10/16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382785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82167C-55C2-442B-9597-ED838D00E7B4}" type="datetime1">
              <a:rPr kumimoji="1" lang="ja-JP" altLang="en-US" smtClean="0"/>
              <a:t>2019/10/16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11565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524419-7095-4513-ABA2-F208F164AC35}" type="datetime1">
              <a:rPr kumimoji="1" lang="ja-JP" altLang="en-US" smtClean="0"/>
              <a:t>2019/10/16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27292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AEBA86-C62C-4C64-ABEF-07D7B228C397}" type="datetime1">
              <a:rPr kumimoji="1" lang="ja-JP" altLang="en-US" smtClean="0"/>
              <a:t>2019/10/16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263723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400B4C0-A517-40C9-95A1-5ECB98162042}" type="datetime1">
              <a:rPr kumimoji="1" lang="ja-JP" altLang="en-US" smtClean="0"/>
              <a:t>2019/10/16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79982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10AD2E-D35C-47A6-9750-C2F2F1DFAB67}" type="datetime1">
              <a:rPr kumimoji="1" lang="ja-JP" altLang="en-US" smtClean="0"/>
              <a:t>2019/10/16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415324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4A02AA7-16A2-4A75-861C-B01243874CA9}" type="datetime1">
              <a:rPr kumimoji="1" lang="ja-JP" altLang="en-US" smtClean="0"/>
              <a:t>2019/10/16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144615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BC295C-A862-42E2-BAEE-3CC9534A3DEC}" type="datetime1">
              <a:rPr kumimoji="1" lang="ja-JP" altLang="en-US" smtClean="0"/>
              <a:t>2019/10/16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117126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22496-1FFC-4680-9D4C-4480C63CB385}" type="datetime1">
              <a:rPr kumimoji="1" lang="ja-JP" altLang="en-US" smtClean="0"/>
              <a:t>2019/10/16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119354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D40245-DC86-44EE-9AB2-4A1667E7E0F0}" type="datetime1">
              <a:rPr kumimoji="1" lang="ja-JP" altLang="en-US" smtClean="0"/>
              <a:t>2019/10/16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354577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0380AEF-971B-4075-B2C2-5ABD478A061B}" type="datetime1">
              <a:rPr kumimoji="1" lang="ja-JP" altLang="en-US" smtClean="0"/>
              <a:t>2019/10/16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310526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A6D96-B69A-41D5-BF53-05FC1C9C1707}" type="datetime1">
              <a:rPr kumimoji="1" lang="ja-JP" altLang="en-US" smtClean="0"/>
              <a:t>2019/10/16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49960-A5BE-41A1-B4A5-78DD95EE3B23}" type="slidenum">
              <a:rPr kumimoji="1" lang="ja-JP" altLang="en-US" smtClean="0"/>
              <a:t>‹#›</a:t>
            </a:fld>
            <a:endParaRPr kumimoji="1" lang="ja-JP" altLang="en-US"/>
          </a:p>
        </p:txBody>
      </p:sp>
    </p:spTree>
    <p:extLst>
      <p:ext uri="{BB962C8B-B14F-4D97-AF65-F5344CB8AC3E}">
        <p14:creationId xmlns:p14="http://schemas.microsoft.com/office/powerpoint/2010/main" val="32141578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1101718"/>
            <a:ext cx="9144000" cy="4690020"/>
            <a:chOff x="142496" y="695741"/>
            <a:chExt cx="11911263" cy="5579323"/>
          </a:xfrm>
        </p:grpSpPr>
        <p:grpSp>
          <p:nvGrpSpPr>
            <p:cNvPr id="14" name="グループ化 13"/>
            <p:cNvGrpSpPr/>
            <p:nvPr/>
          </p:nvGrpSpPr>
          <p:grpSpPr>
            <a:xfrm>
              <a:off x="142496" y="695741"/>
              <a:ext cx="11911263" cy="5579323"/>
              <a:chOff x="142750" y="652879"/>
              <a:chExt cx="11911263" cy="5579323"/>
            </a:xfrm>
          </p:grpSpPr>
          <p:grpSp>
            <p:nvGrpSpPr>
              <p:cNvPr id="9" name="グループ化 8"/>
              <p:cNvGrpSpPr/>
              <p:nvPr/>
            </p:nvGrpSpPr>
            <p:grpSpPr>
              <a:xfrm>
                <a:off x="142750" y="652879"/>
                <a:ext cx="11911263" cy="5579323"/>
                <a:chOff x="168441" y="575044"/>
                <a:chExt cx="11911263" cy="5579323"/>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41" y="575044"/>
                  <a:ext cx="11911263" cy="5579323"/>
                </a:xfrm>
                <a:prstGeom prst="rect">
                  <a:avLst/>
                </a:prstGeom>
              </p:spPr>
            </p:pic>
            <p:sp>
              <p:nvSpPr>
                <p:cNvPr id="6" name="上矢印 5"/>
                <p:cNvSpPr/>
                <p:nvPr/>
              </p:nvSpPr>
              <p:spPr>
                <a:xfrm>
                  <a:off x="5710238" y="4065049"/>
                  <a:ext cx="171450" cy="258158"/>
                </a:xfrm>
                <a:prstGeom prst="up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0" name="テキスト ボックス 9"/>
              <p:cNvSpPr txBox="1"/>
              <p:nvPr/>
            </p:nvSpPr>
            <p:spPr>
              <a:xfrm>
                <a:off x="4948239" y="3767138"/>
                <a:ext cx="995362" cy="240063"/>
              </a:xfrm>
              <a:prstGeom prst="rect">
                <a:avLst/>
              </a:prstGeom>
              <a:noFill/>
            </p:spPr>
            <p:txBody>
              <a:bodyPr wrap="square" rtlCol="0">
                <a:spAutoFit/>
              </a:bodyPr>
              <a:lstStyle/>
              <a:p>
                <a:r>
                  <a:rPr lang="ja-JP" altLang="en-US" sz="825" b="1" dirty="0">
                    <a:solidFill>
                      <a:srgbClr val="FF0000"/>
                    </a:solidFill>
                  </a:rPr>
                  <a:t>後背湿地</a:t>
                </a:r>
              </a:p>
            </p:txBody>
          </p:sp>
          <p:sp>
            <p:nvSpPr>
              <p:cNvPr id="11" name="テキスト ボックス 10"/>
              <p:cNvSpPr txBox="1"/>
              <p:nvPr/>
            </p:nvSpPr>
            <p:spPr>
              <a:xfrm>
                <a:off x="4426742" y="3910902"/>
                <a:ext cx="871539" cy="240063"/>
              </a:xfrm>
              <a:prstGeom prst="rect">
                <a:avLst/>
              </a:prstGeom>
              <a:noFill/>
            </p:spPr>
            <p:txBody>
              <a:bodyPr wrap="square" rtlCol="0">
                <a:spAutoFit/>
              </a:bodyPr>
              <a:lstStyle/>
              <a:p>
                <a:r>
                  <a:rPr lang="ja-JP" altLang="en-US" sz="825" b="1" dirty="0">
                    <a:solidFill>
                      <a:srgbClr val="FF0000"/>
                    </a:solidFill>
                  </a:rPr>
                  <a:t>自然堤防</a:t>
                </a:r>
              </a:p>
            </p:txBody>
          </p:sp>
          <p:sp>
            <p:nvSpPr>
              <p:cNvPr id="12" name="テキスト ボックス 11"/>
              <p:cNvSpPr txBox="1"/>
              <p:nvPr/>
            </p:nvSpPr>
            <p:spPr>
              <a:xfrm>
                <a:off x="4019801" y="4172513"/>
                <a:ext cx="700087" cy="240063"/>
              </a:xfrm>
              <a:prstGeom prst="rect">
                <a:avLst/>
              </a:prstGeom>
              <a:noFill/>
            </p:spPr>
            <p:txBody>
              <a:bodyPr wrap="square" rtlCol="0">
                <a:spAutoFit/>
              </a:bodyPr>
              <a:lstStyle/>
              <a:p>
                <a:r>
                  <a:rPr lang="ja-JP" altLang="en-US" sz="825" b="1" dirty="0">
                    <a:solidFill>
                      <a:srgbClr val="FF0000"/>
                    </a:solidFill>
                  </a:rPr>
                  <a:t>段丘面</a:t>
                </a:r>
              </a:p>
            </p:txBody>
          </p:sp>
        </p:grpSp>
        <p:sp>
          <p:nvSpPr>
            <p:cNvPr id="16" name="テキスト ボックス 15"/>
            <p:cNvSpPr txBox="1"/>
            <p:nvPr/>
          </p:nvSpPr>
          <p:spPr>
            <a:xfrm>
              <a:off x="5577544" y="4416672"/>
              <a:ext cx="970231" cy="240063"/>
            </a:xfrm>
            <a:prstGeom prst="rect">
              <a:avLst/>
            </a:prstGeom>
            <a:noFill/>
          </p:spPr>
          <p:txBody>
            <a:bodyPr wrap="square" rtlCol="0">
              <a:spAutoFit/>
            </a:bodyPr>
            <a:lstStyle/>
            <a:p>
              <a:r>
                <a:rPr lang="ja-JP" altLang="en-US" sz="825" b="1" dirty="0">
                  <a:solidFill>
                    <a:srgbClr val="FF0000"/>
                  </a:solidFill>
                </a:rPr>
                <a:t>清地五差路</a:t>
              </a:r>
            </a:p>
          </p:txBody>
        </p:sp>
      </p:grpSp>
      <p:sp>
        <p:nvSpPr>
          <p:cNvPr id="5" name="テキスト ボックス 4"/>
          <p:cNvSpPr txBox="1"/>
          <p:nvPr/>
        </p:nvSpPr>
        <p:spPr>
          <a:xfrm>
            <a:off x="-1" y="162754"/>
            <a:ext cx="9144001" cy="715581"/>
          </a:xfrm>
          <a:prstGeom prst="rect">
            <a:avLst/>
          </a:prstGeom>
          <a:noFill/>
        </p:spPr>
        <p:txBody>
          <a:bodyPr wrap="square" rtlCol="0">
            <a:spAutoFit/>
          </a:bodyPr>
          <a:lstStyle/>
          <a:p>
            <a:r>
              <a:rPr lang="ja-JP" altLang="en-US" sz="1350" dirty="0"/>
              <a:t>■地理院地図　治水</a:t>
            </a:r>
            <a:r>
              <a:rPr lang="ja-JP" altLang="en-US" sz="1350" dirty="0"/>
              <a:t>地形分類図■</a:t>
            </a:r>
            <a:endParaRPr lang="en-US" altLang="ja-JP" sz="1350" dirty="0"/>
          </a:p>
          <a:p>
            <a:r>
              <a:rPr lang="ja-JP" altLang="en-US" sz="1350" dirty="0"/>
              <a:t>権現堂から旧川道として渡良瀬川跡があり大落古利根川両岸が自然堤防で高くなっていて江戸川と挟まれる後背湿地となっている。江戸川や宮代・白岡が段丘面として高台になっているのがわかる</a:t>
            </a:r>
          </a:p>
        </p:txBody>
      </p:sp>
      <p:sp>
        <p:nvSpPr>
          <p:cNvPr id="15" name="テキスト ボックス 14"/>
          <p:cNvSpPr txBox="1"/>
          <p:nvPr/>
        </p:nvSpPr>
        <p:spPr>
          <a:xfrm>
            <a:off x="3505894" y="1833270"/>
            <a:ext cx="561057" cy="219291"/>
          </a:xfrm>
          <a:prstGeom prst="rect">
            <a:avLst/>
          </a:prstGeom>
          <a:noFill/>
        </p:spPr>
        <p:txBody>
          <a:bodyPr wrap="square" rtlCol="0">
            <a:spAutoFit/>
          </a:bodyPr>
          <a:lstStyle/>
          <a:p>
            <a:r>
              <a:rPr lang="ja-JP" altLang="en-US" sz="825" b="1" dirty="0">
                <a:solidFill>
                  <a:srgbClr val="FF0000"/>
                </a:solidFill>
              </a:rPr>
              <a:t>旧川道</a:t>
            </a:r>
            <a:endParaRPr lang="en-US" altLang="ja-JP" sz="825" b="1" dirty="0">
              <a:solidFill>
                <a:srgbClr val="FF0000"/>
              </a:solidFill>
            </a:endParaRPr>
          </a:p>
        </p:txBody>
      </p:sp>
      <p:sp>
        <p:nvSpPr>
          <p:cNvPr id="3" name="スライド番号プレースホルダー 2"/>
          <p:cNvSpPr>
            <a:spLocks noGrp="1"/>
          </p:cNvSpPr>
          <p:nvPr>
            <p:ph type="sldNum" sz="quarter" idx="12"/>
          </p:nvPr>
        </p:nvSpPr>
        <p:spPr/>
        <p:txBody>
          <a:bodyPr/>
          <a:lstStyle/>
          <a:p>
            <a:fld id="{29E49960-A5BE-41A1-B4A5-78DD95EE3B23}" type="slidenum">
              <a:rPr kumimoji="1" lang="ja-JP" altLang="en-US" smtClean="0"/>
              <a:t>1</a:t>
            </a:fld>
            <a:endParaRPr kumimoji="1" lang="ja-JP" altLang="en-US"/>
          </a:p>
        </p:txBody>
      </p:sp>
      <p:sp>
        <p:nvSpPr>
          <p:cNvPr id="7" name="正方形/長方形 6"/>
          <p:cNvSpPr/>
          <p:nvPr/>
        </p:nvSpPr>
        <p:spPr>
          <a:xfrm>
            <a:off x="3919858" y="2581921"/>
            <a:ext cx="1231547" cy="200055"/>
          </a:xfrm>
          <a:prstGeom prst="rect">
            <a:avLst/>
          </a:prstGeom>
        </p:spPr>
        <p:txBody>
          <a:bodyPr wrap="square">
            <a:spAutoFit/>
          </a:bodyPr>
          <a:lstStyle/>
          <a:p>
            <a:r>
              <a:rPr lang="zh-TW" altLang="en-US" sz="700" dirty="0"/>
              <a:t>大島新田運動場</a:t>
            </a:r>
            <a:endParaRPr lang="ja-JP" altLang="en-US" sz="700" dirty="0"/>
          </a:p>
        </p:txBody>
      </p:sp>
    </p:spTree>
    <p:extLst>
      <p:ext uri="{BB962C8B-B14F-4D97-AF65-F5344CB8AC3E}">
        <p14:creationId xmlns:p14="http://schemas.microsoft.com/office/powerpoint/2010/main" val="208457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29E49960-A5BE-41A1-B4A5-78DD95EE3B23}" type="slidenum">
              <a:rPr kumimoji="1" lang="ja-JP" altLang="en-US" smtClean="0"/>
              <a:t>2</a:t>
            </a:fld>
            <a:endParaRPr kumimoji="1" lang="ja-JP" altLang="en-US"/>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887" y="606831"/>
            <a:ext cx="3258005" cy="4991797"/>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67" y="606831"/>
            <a:ext cx="3267531" cy="3610479"/>
          </a:xfrm>
          <a:prstGeom prst="rect">
            <a:avLst/>
          </a:prstGeom>
        </p:spPr>
      </p:pic>
    </p:spTree>
    <p:extLst>
      <p:ext uri="{BB962C8B-B14F-4D97-AF65-F5344CB8AC3E}">
        <p14:creationId xmlns:p14="http://schemas.microsoft.com/office/powerpoint/2010/main" val="36163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a:spLocks noGrp="1"/>
          </p:cNvSpPr>
          <p:nvPr>
            <p:ph idx="1"/>
          </p:nvPr>
        </p:nvSpPr>
        <p:spPr>
          <a:xfrm>
            <a:off x="0" y="0"/>
            <a:ext cx="9144000" cy="6858000"/>
          </a:xfrm>
        </p:spPr>
        <p:txBody>
          <a:bodyPr>
            <a:noAutofit/>
          </a:bodyPr>
          <a:lstStyle/>
          <a:p>
            <a:r>
              <a:rPr lang="ja-JP" altLang="en-US" sz="2000" dirty="0"/>
              <a:t>杉戸町は大落古利根川と江戸川の自然堤防に挟まれています</a:t>
            </a:r>
            <a:endParaRPr lang="en-US" altLang="ja-JP" sz="2000" dirty="0"/>
          </a:p>
          <a:p>
            <a:pPr lvl="1"/>
            <a:r>
              <a:rPr lang="ja-JP" altLang="en-US" sz="1800" dirty="0"/>
              <a:t>挟まれた部分は「後背湿地」となり一旦水害が発生すると自然には排水できず水がたまった状態になります</a:t>
            </a:r>
            <a:endParaRPr lang="en-US" altLang="ja-JP" sz="1800" dirty="0"/>
          </a:p>
          <a:p>
            <a:pPr lvl="1"/>
            <a:r>
              <a:rPr lang="ja-JP" altLang="en-US" sz="1800" dirty="0"/>
              <a:t>ちょうど真ん中縦には旧渡良瀬川の旧川道で地下水脈の可能性があります</a:t>
            </a:r>
            <a:endParaRPr lang="en-US" altLang="ja-JP" sz="1800" dirty="0"/>
          </a:p>
          <a:p>
            <a:pPr lvl="1"/>
            <a:endParaRPr lang="en-US" altLang="ja-JP" sz="1800" dirty="0"/>
          </a:p>
          <a:p>
            <a:r>
              <a:rPr lang="ja-JP" altLang="en-US" sz="2000" dirty="0"/>
              <a:t>大落古利根川と中川は越谷で合流、さらに松伏町あたりで江戸川と２ｋｍ幅で囲まれてしまい巨大な三角州の中に閉じ込められることになります</a:t>
            </a:r>
            <a:endParaRPr lang="en-US" altLang="ja-JP" sz="2000" dirty="0"/>
          </a:p>
          <a:p>
            <a:pPr lvl="1"/>
            <a:r>
              <a:rPr lang="ja-JP" altLang="en-US" sz="1800" dirty="0"/>
              <a:t>春日部市の国道</a:t>
            </a:r>
            <a:r>
              <a:rPr lang="en-US" altLang="ja-JP" sz="1800" dirty="0"/>
              <a:t>16</a:t>
            </a:r>
            <a:r>
              <a:rPr lang="ja-JP" altLang="en-US" sz="1800" dirty="0"/>
              <a:t>号線下には「首都圏外郭放水路」があり綾瀬川、中川の浸水被害を江戸川に流していますが、春日部市北部には浸水がたまる可能性があります</a:t>
            </a:r>
            <a:endParaRPr lang="en-US" altLang="ja-JP" sz="1800" dirty="0"/>
          </a:p>
          <a:p>
            <a:endParaRPr lang="en-US" altLang="ja-JP" sz="2000" dirty="0"/>
          </a:p>
          <a:p>
            <a:r>
              <a:rPr lang="en-US" altLang="ja-JP" sz="2000" dirty="0"/>
              <a:t>1947</a:t>
            </a:r>
            <a:r>
              <a:rPr lang="ja-JP" altLang="en-US" sz="2000" dirty="0"/>
              <a:t>年のカスリーン台風クラスや利根川栗橋あたりで鬼怒川のようなピンポイント集中豪雨が発生した場合には、宮代、白岡や蓮田の段丘面へ避難することも考えられます</a:t>
            </a:r>
            <a:endParaRPr lang="en-US" altLang="ja-JP" sz="2000" dirty="0"/>
          </a:p>
          <a:p>
            <a:pPr lvl="1"/>
            <a:r>
              <a:rPr lang="ja-JP" altLang="en-US" sz="1800" dirty="0"/>
              <a:t>この</a:t>
            </a:r>
            <a:r>
              <a:rPr lang="ja-JP" altLang="en-US" sz="1800" dirty="0"/>
              <a:t>場合</a:t>
            </a:r>
            <a:r>
              <a:rPr lang="ja-JP" altLang="en-US" sz="1800" dirty="0"/>
              <a:t>は荒川の水位を確認しておくことが重要です</a:t>
            </a:r>
            <a:endParaRPr lang="en-US" altLang="ja-JP" sz="1800" dirty="0"/>
          </a:p>
          <a:p>
            <a:pPr lvl="1"/>
            <a:r>
              <a:rPr lang="ja-JP" altLang="en-US" sz="1800" dirty="0"/>
              <a:t>宮代町も後背湿地ですが地形上水が入りにくいと思われます</a:t>
            </a:r>
            <a:endParaRPr lang="en-US" altLang="ja-JP" sz="1800" dirty="0"/>
          </a:p>
          <a:p>
            <a:pPr lvl="1"/>
            <a:r>
              <a:rPr lang="ja-JP" altLang="en-US" sz="1800" dirty="0"/>
              <a:t>杉戸町</a:t>
            </a:r>
            <a:r>
              <a:rPr lang="ja-JP" altLang="en-US" sz="1800" dirty="0"/>
              <a:t>が発表している「ハザードマップ」を確認してください</a:t>
            </a:r>
            <a:endParaRPr lang="en-US" altLang="ja-JP" sz="1800" dirty="0"/>
          </a:p>
          <a:p>
            <a:pPr lvl="1"/>
            <a:endParaRPr lang="en-US" altLang="ja-JP" sz="1800" dirty="0"/>
          </a:p>
          <a:p>
            <a:r>
              <a:rPr lang="ja-JP" altLang="en-US" sz="2000" dirty="0"/>
              <a:t>後背湿地や旧河川に大量の浸水が含まれている状態で万一地震が発生すると「液状化」する危険性があります</a:t>
            </a:r>
            <a:endParaRPr lang="en-US" altLang="ja-JP" sz="2000" dirty="0"/>
          </a:p>
        </p:txBody>
      </p:sp>
      <p:sp>
        <p:nvSpPr>
          <p:cNvPr id="2" name="スライド番号プレースホルダー 1"/>
          <p:cNvSpPr>
            <a:spLocks noGrp="1"/>
          </p:cNvSpPr>
          <p:nvPr>
            <p:ph type="sldNum" sz="quarter" idx="12"/>
          </p:nvPr>
        </p:nvSpPr>
        <p:spPr/>
        <p:txBody>
          <a:bodyPr/>
          <a:lstStyle/>
          <a:p>
            <a:fld id="{29E49960-A5BE-41A1-B4A5-78DD95EE3B23}" type="slidenum">
              <a:rPr kumimoji="1" lang="ja-JP" altLang="en-US" smtClean="0"/>
              <a:t>3</a:t>
            </a:fld>
            <a:endParaRPr kumimoji="1" lang="ja-JP" altLang="en-US"/>
          </a:p>
        </p:txBody>
      </p:sp>
    </p:spTree>
    <p:extLst>
      <p:ext uri="{BB962C8B-B14F-4D97-AF65-F5344CB8AC3E}">
        <p14:creationId xmlns:p14="http://schemas.microsoft.com/office/powerpoint/2010/main" val="139413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4625" y="416985"/>
            <a:ext cx="919662" cy="2212848"/>
          </a:xfrm>
          <a:prstGeom prst="rect">
            <a:avLst/>
          </a:prstGeom>
        </p:spPr>
      </p:pic>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1730" y="411777"/>
            <a:ext cx="933263" cy="2248445"/>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2" y="793944"/>
            <a:ext cx="2074591" cy="727420"/>
          </a:xfrm>
          <a:prstGeom prst="rect">
            <a:avLst/>
          </a:prstGeom>
        </p:spPr>
      </p:pic>
      <p:sp>
        <p:nvSpPr>
          <p:cNvPr id="5" name="テキスト ボックス 4"/>
          <p:cNvSpPr txBox="1"/>
          <p:nvPr/>
        </p:nvSpPr>
        <p:spPr>
          <a:xfrm>
            <a:off x="46861" y="28965"/>
            <a:ext cx="5134232" cy="300082"/>
          </a:xfrm>
          <a:prstGeom prst="rect">
            <a:avLst/>
          </a:prstGeom>
          <a:noFill/>
        </p:spPr>
        <p:txBody>
          <a:bodyPr wrap="square" rtlCol="0">
            <a:spAutoFit/>
          </a:bodyPr>
          <a:lstStyle/>
          <a:p>
            <a:r>
              <a:rPr lang="ja-JP" altLang="en-US" sz="1350" dirty="0"/>
              <a:t>地理院地図の使い方</a:t>
            </a: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61" y="3916359"/>
            <a:ext cx="2381164" cy="1200780"/>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8578" y="417263"/>
            <a:ext cx="947624" cy="956915"/>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31459" y="417264"/>
            <a:ext cx="3364640" cy="1784817"/>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6651" y="3053846"/>
            <a:ext cx="926910" cy="1528538"/>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68574" y="3024317"/>
            <a:ext cx="904856" cy="1399295"/>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1459" y="3017209"/>
            <a:ext cx="3364640" cy="1601819"/>
          </a:xfrm>
          <a:prstGeom prst="rect">
            <a:avLst/>
          </a:prstGeom>
        </p:spPr>
      </p:pic>
      <p:pic>
        <p:nvPicPr>
          <p:cNvPr id="15" name="図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52203" y="4812910"/>
            <a:ext cx="3086531" cy="793067"/>
          </a:xfrm>
          <a:prstGeom prst="rect">
            <a:avLst/>
          </a:prstGeom>
        </p:spPr>
      </p:pic>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143" y="1808802"/>
            <a:ext cx="2521064" cy="1642062"/>
          </a:xfrm>
          <a:prstGeom prst="rect">
            <a:avLst/>
          </a:prstGeom>
        </p:spPr>
      </p:pic>
      <p:sp>
        <p:nvSpPr>
          <p:cNvPr id="18" name="正方形/長方形 17"/>
          <p:cNvSpPr/>
          <p:nvPr/>
        </p:nvSpPr>
        <p:spPr>
          <a:xfrm>
            <a:off x="318709" y="1441608"/>
            <a:ext cx="4572000" cy="715581"/>
          </a:xfrm>
          <a:prstGeom prst="rect">
            <a:avLst/>
          </a:prstGeom>
        </p:spPr>
        <p:txBody>
          <a:bodyPr>
            <a:spAutoFit/>
          </a:bodyPr>
          <a:lstStyle/>
          <a:p>
            <a:pPr fontAlgn="ctr"/>
            <a:r>
              <a:rPr lang="en-US" altLang="ja-JP" sz="1350" dirty="0">
                <a:solidFill>
                  <a:srgbClr val="006621"/>
                </a:solidFill>
                <a:latin typeface="arial" panose="020B0604020202020204" pitchFamily="34" charset="0"/>
              </a:rPr>
              <a:t>https://maps.gsi.go.jp/</a:t>
            </a:r>
            <a:endParaRPr lang="en-US" altLang="ja-JP" sz="1350" dirty="0">
              <a:solidFill>
                <a:srgbClr val="808080"/>
              </a:solidFill>
              <a:latin typeface="arial" panose="020B0604020202020204" pitchFamily="34" charset="0"/>
            </a:endParaRPr>
          </a:p>
          <a:p>
            <a:r>
              <a:rPr lang="en-US" altLang="ja-JP" sz="1350" dirty="0">
                <a:solidFill>
                  <a:srgbClr val="545454"/>
                </a:solidFill>
                <a:latin typeface="arial" panose="020B0604020202020204" pitchFamily="34" charset="0"/>
              </a:rPr>
              <a:t/>
            </a:r>
            <a:br>
              <a:rPr lang="en-US" altLang="ja-JP" sz="1350" dirty="0">
                <a:solidFill>
                  <a:srgbClr val="545454"/>
                </a:solidFill>
                <a:latin typeface="arial" panose="020B0604020202020204" pitchFamily="34" charset="0"/>
              </a:rPr>
            </a:br>
            <a:endParaRPr lang="ja-JP" altLang="en-US" sz="1350" dirty="0"/>
          </a:p>
        </p:txBody>
      </p:sp>
      <p:pic>
        <p:nvPicPr>
          <p:cNvPr id="19" name="図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146" y="5582472"/>
            <a:ext cx="507277" cy="285790"/>
          </a:xfrm>
          <a:prstGeom prst="rect">
            <a:avLst/>
          </a:prstGeom>
        </p:spPr>
      </p:pic>
      <p:sp>
        <p:nvSpPr>
          <p:cNvPr id="2" name="角丸四角形吹き出し 1"/>
          <p:cNvSpPr/>
          <p:nvPr/>
        </p:nvSpPr>
        <p:spPr>
          <a:xfrm>
            <a:off x="46862" y="644099"/>
            <a:ext cx="1252867" cy="149847"/>
          </a:xfrm>
          <a:prstGeom prst="wedgeRoundRectCallout">
            <a:avLst>
              <a:gd name="adj1" fmla="val -15286"/>
              <a:gd name="adj2" fmla="val 625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825" dirty="0"/>
              <a:t>①地理院地図で検索</a:t>
            </a:r>
          </a:p>
        </p:txBody>
      </p:sp>
      <p:cxnSp>
        <p:nvCxnSpPr>
          <p:cNvPr id="6" name="直線矢印コネクタ 5"/>
          <p:cNvCxnSpPr/>
          <p:nvPr/>
        </p:nvCxnSpPr>
        <p:spPr>
          <a:xfrm flipH="1">
            <a:off x="267943" y="1306211"/>
            <a:ext cx="185351" cy="502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角丸四角形吹き出し 19"/>
          <p:cNvSpPr/>
          <p:nvPr/>
        </p:nvSpPr>
        <p:spPr>
          <a:xfrm>
            <a:off x="200458" y="3646740"/>
            <a:ext cx="2174308" cy="149847"/>
          </a:xfrm>
          <a:prstGeom prst="wedgeRoundRectCallout">
            <a:avLst>
              <a:gd name="adj1" fmla="val -30042"/>
              <a:gd name="adj2" fmla="val 1449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825" dirty="0"/>
              <a:t>②地名を入力。ここでは「杉戸町」の入力例</a:t>
            </a:r>
          </a:p>
        </p:txBody>
      </p:sp>
      <p:cxnSp>
        <p:nvCxnSpPr>
          <p:cNvPr id="21" name="直線矢印コネクタ 20"/>
          <p:cNvCxnSpPr/>
          <p:nvPr/>
        </p:nvCxnSpPr>
        <p:spPr>
          <a:xfrm>
            <a:off x="205915" y="4133957"/>
            <a:ext cx="354076" cy="1463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角丸四角形吹き出し 22"/>
          <p:cNvSpPr/>
          <p:nvPr/>
        </p:nvSpPr>
        <p:spPr>
          <a:xfrm>
            <a:off x="406780" y="6042476"/>
            <a:ext cx="1587844" cy="499590"/>
          </a:xfrm>
          <a:prstGeom prst="wedgeRoundRectCallout">
            <a:avLst>
              <a:gd name="adj1" fmla="val -32705"/>
              <a:gd name="adj2" fmla="val -852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825" dirty="0"/>
              <a:t>③「情報」というボタンをクリックするとポップアップメニューが出るので「全て」タブを選択クリック</a:t>
            </a:r>
          </a:p>
        </p:txBody>
      </p:sp>
      <p:cxnSp>
        <p:nvCxnSpPr>
          <p:cNvPr id="25" name="直線矢印コネクタ 24"/>
          <p:cNvCxnSpPr>
            <a:endCxn id="16" idx="2"/>
          </p:cNvCxnSpPr>
          <p:nvPr/>
        </p:nvCxnSpPr>
        <p:spPr>
          <a:xfrm flipV="1">
            <a:off x="1963395" y="2660222"/>
            <a:ext cx="1124967" cy="3382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2588280" y="1302176"/>
            <a:ext cx="936577" cy="154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27" name="円/楕円 26"/>
          <p:cNvSpPr/>
          <p:nvPr/>
        </p:nvSpPr>
        <p:spPr>
          <a:xfrm>
            <a:off x="3558307" y="1296945"/>
            <a:ext cx="997691" cy="154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28" name="円/楕円 27"/>
          <p:cNvSpPr/>
          <p:nvPr/>
        </p:nvSpPr>
        <p:spPr>
          <a:xfrm>
            <a:off x="4643548" y="669339"/>
            <a:ext cx="997691" cy="154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cxnSp>
        <p:nvCxnSpPr>
          <p:cNvPr id="30" name="直線矢印コネクタ 29"/>
          <p:cNvCxnSpPr>
            <a:endCxn id="32" idx="1"/>
          </p:cNvCxnSpPr>
          <p:nvPr/>
        </p:nvCxnSpPr>
        <p:spPr>
          <a:xfrm>
            <a:off x="3209557" y="1395417"/>
            <a:ext cx="445071" cy="127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endCxn id="10" idx="1"/>
          </p:cNvCxnSpPr>
          <p:nvPr/>
        </p:nvCxnSpPr>
        <p:spPr>
          <a:xfrm flipV="1">
            <a:off x="4055264" y="895718"/>
            <a:ext cx="613314" cy="485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5275518" y="765105"/>
            <a:ext cx="455942" cy="20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5694831" y="2297843"/>
            <a:ext cx="3401268" cy="362379"/>
          </a:xfrm>
          <a:prstGeom prst="wedgeRoundRectCallout">
            <a:avLst>
              <a:gd name="adj1" fmla="val -23750"/>
              <a:gd name="adj2" fmla="val -837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825" dirty="0"/>
              <a:t>⑦オレンジ色が高台、黄色が少し高い自然堤防、グリーン色が後背湿地で水害時には水がたまるところです</a:t>
            </a:r>
          </a:p>
        </p:txBody>
      </p:sp>
      <p:sp>
        <p:nvSpPr>
          <p:cNvPr id="37" name="角丸四角形吹き出し 36"/>
          <p:cNvSpPr/>
          <p:nvPr/>
        </p:nvSpPr>
        <p:spPr>
          <a:xfrm>
            <a:off x="2855700" y="4619024"/>
            <a:ext cx="2785539" cy="919928"/>
          </a:xfrm>
          <a:prstGeom prst="wedgeRoundRectCallout">
            <a:avLst>
              <a:gd name="adj1" fmla="val -20308"/>
              <a:gd name="adj2" fmla="val -1039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825" dirty="0"/>
              <a:t>⑧地図にほかの情報を重ね合わせることができます。治水地形分類図に洪水の避難所を重ねて表示してみます。</a:t>
            </a:r>
            <a:endParaRPr lang="en-US" altLang="ja-JP" sz="825" dirty="0"/>
          </a:p>
          <a:p>
            <a:pPr algn="ctr"/>
            <a:r>
              <a:rPr lang="ja-JP" altLang="en-US" sz="825" dirty="0"/>
              <a:t>「トピックタブ」を選び「指定緊急避難所」をクリック、次に「洪水」を選べば重ね表示できます。</a:t>
            </a:r>
          </a:p>
        </p:txBody>
      </p:sp>
      <p:sp>
        <p:nvSpPr>
          <p:cNvPr id="38" name="円/楕円 37"/>
          <p:cNvSpPr/>
          <p:nvPr/>
        </p:nvSpPr>
        <p:spPr>
          <a:xfrm>
            <a:off x="3549489" y="3955704"/>
            <a:ext cx="997691" cy="154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39" name="正方形/長方形 38"/>
          <p:cNvSpPr/>
          <p:nvPr/>
        </p:nvSpPr>
        <p:spPr>
          <a:xfrm>
            <a:off x="2440312" y="945650"/>
            <a:ext cx="357790" cy="300082"/>
          </a:xfrm>
          <a:prstGeom prst="rect">
            <a:avLst/>
          </a:prstGeom>
        </p:spPr>
        <p:txBody>
          <a:bodyPr wrap="none">
            <a:spAutoFit/>
          </a:bodyPr>
          <a:lstStyle/>
          <a:p>
            <a:r>
              <a:rPr lang="ja-JP" altLang="en-US" sz="1350" dirty="0"/>
              <a:t>④</a:t>
            </a:r>
          </a:p>
        </p:txBody>
      </p:sp>
      <p:sp>
        <p:nvSpPr>
          <p:cNvPr id="40" name="正方形/長方形 39"/>
          <p:cNvSpPr/>
          <p:nvPr/>
        </p:nvSpPr>
        <p:spPr>
          <a:xfrm>
            <a:off x="48990" y="957133"/>
            <a:ext cx="357790" cy="300082"/>
          </a:xfrm>
          <a:prstGeom prst="rect">
            <a:avLst/>
          </a:prstGeom>
        </p:spPr>
        <p:txBody>
          <a:bodyPr wrap="none">
            <a:spAutoFit/>
          </a:bodyPr>
          <a:lstStyle/>
          <a:p>
            <a:r>
              <a:rPr lang="ja-JP" altLang="en-US" sz="1350" dirty="0"/>
              <a:t>①</a:t>
            </a:r>
          </a:p>
        </p:txBody>
      </p:sp>
      <p:sp>
        <p:nvSpPr>
          <p:cNvPr id="41" name="正方形/長方形 40"/>
          <p:cNvSpPr/>
          <p:nvPr/>
        </p:nvSpPr>
        <p:spPr>
          <a:xfrm>
            <a:off x="-44056" y="3706432"/>
            <a:ext cx="357790" cy="300082"/>
          </a:xfrm>
          <a:prstGeom prst="rect">
            <a:avLst/>
          </a:prstGeom>
        </p:spPr>
        <p:txBody>
          <a:bodyPr wrap="none">
            <a:spAutoFit/>
          </a:bodyPr>
          <a:lstStyle/>
          <a:p>
            <a:r>
              <a:rPr lang="ja-JP" altLang="en-US" sz="1350" dirty="0"/>
              <a:t>②</a:t>
            </a:r>
          </a:p>
        </p:txBody>
      </p:sp>
      <p:sp>
        <p:nvSpPr>
          <p:cNvPr id="42" name="正方形/長方形 41"/>
          <p:cNvSpPr/>
          <p:nvPr/>
        </p:nvSpPr>
        <p:spPr>
          <a:xfrm>
            <a:off x="228476" y="5483025"/>
            <a:ext cx="357790" cy="300082"/>
          </a:xfrm>
          <a:prstGeom prst="rect">
            <a:avLst/>
          </a:prstGeom>
        </p:spPr>
        <p:txBody>
          <a:bodyPr wrap="none">
            <a:spAutoFit/>
          </a:bodyPr>
          <a:lstStyle/>
          <a:p>
            <a:r>
              <a:rPr lang="ja-JP" altLang="en-US" sz="1350" dirty="0"/>
              <a:t>③</a:t>
            </a:r>
          </a:p>
        </p:txBody>
      </p:sp>
      <p:sp>
        <p:nvSpPr>
          <p:cNvPr id="43" name="正方形/長方形 42"/>
          <p:cNvSpPr/>
          <p:nvPr/>
        </p:nvSpPr>
        <p:spPr>
          <a:xfrm>
            <a:off x="3460951" y="659581"/>
            <a:ext cx="357790" cy="300082"/>
          </a:xfrm>
          <a:prstGeom prst="rect">
            <a:avLst/>
          </a:prstGeom>
        </p:spPr>
        <p:txBody>
          <a:bodyPr wrap="none">
            <a:spAutoFit/>
          </a:bodyPr>
          <a:lstStyle/>
          <a:p>
            <a:r>
              <a:rPr lang="ja-JP" altLang="en-US" sz="1350" dirty="0"/>
              <a:t>⑤</a:t>
            </a:r>
          </a:p>
        </p:txBody>
      </p:sp>
      <p:sp>
        <p:nvSpPr>
          <p:cNvPr id="44" name="正方形/長方形 43"/>
          <p:cNvSpPr/>
          <p:nvPr/>
        </p:nvSpPr>
        <p:spPr>
          <a:xfrm>
            <a:off x="4481590" y="492515"/>
            <a:ext cx="357790" cy="300082"/>
          </a:xfrm>
          <a:prstGeom prst="rect">
            <a:avLst/>
          </a:prstGeom>
        </p:spPr>
        <p:txBody>
          <a:bodyPr wrap="none">
            <a:spAutoFit/>
          </a:bodyPr>
          <a:lstStyle/>
          <a:p>
            <a:r>
              <a:rPr lang="ja-JP" altLang="en-US" sz="1350" dirty="0"/>
              <a:t>⑥</a:t>
            </a:r>
          </a:p>
        </p:txBody>
      </p:sp>
      <p:sp>
        <p:nvSpPr>
          <p:cNvPr id="45" name="正方形/長方形 44"/>
          <p:cNvSpPr/>
          <p:nvPr/>
        </p:nvSpPr>
        <p:spPr>
          <a:xfrm>
            <a:off x="5589255" y="1349254"/>
            <a:ext cx="357790" cy="300082"/>
          </a:xfrm>
          <a:prstGeom prst="rect">
            <a:avLst/>
          </a:prstGeom>
        </p:spPr>
        <p:txBody>
          <a:bodyPr wrap="none">
            <a:spAutoFit/>
          </a:bodyPr>
          <a:lstStyle/>
          <a:p>
            <a:r>
              <a:rPr lang="ja-JP" altLang="en-US" sz="1350" dirty="0"/>
              <a:t>⑦</a:t>
            </a:r>
          </a:p>
        </p:txBody>
      </p:sp>
      <p:sp>
        <p:nvSpPr>
          <p:cNvPr id="46" name="正方形/長方形 45"/>
          <p:cNvSpPr/>
          <p:nvPr/>
        </p:nvSpPr>
        <p:spPr>
          <a:xfrm>
            <a:off x="3363397" y="2960597"/>
            <a:ext cx="357790" cy="300082"/>
          </a:xfrm>
          <a:prstGeom prst="rect">
            <a:avLst/>
          </a:prstGeom>
        </p:spPr>
        <p:txBody>
          <a:bodyPr wrap="none">
            <a:spAutoFit/>
          </a:bodyPr>
          <a:lstStyle/>
          <a:p>
            <a:r>
              <a:rPr lang="ja-JP" altLang="en-US" sz="1350" dirty="0"/>
              <a:t>⑧</a:t>
            </a:r>
          </a:p>
        </p:txBody>
      </p:sp>
      <p:cxnSp>
        <p:nvCxnSpPr>
          <p:cNvPr id="48" name="直線矢印コネクタ 47"/>
          <p:cNvCxnSpPr/>
          <p:nvPr/>
        </p:nvCxnSpPr>
        <p:spPr>
          <a:xfrm flipV="1">
            <a:off x="4083719" y="4008312"/>
            <a:ext cx="584856" cy="24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a:off x="4617960" y="3278750"/>
            <a:ext cx="408233" cy="1544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cxnSp>
        <p:nvCxnSpPr>
          <p:cNvPr id="50" name="直線矢印コネクタ 49"/>
          <p:cNvCxnSpPr/>
          <p:nvPr/>
        </p:nvCxnSpPr>
        <p:spPr>
          <a:xfrm flipV="1">
            <a:off x="4919685" y="3355980"/>
            <a:ext cx="825389" cy="24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角丸四角形吹き出し 51"/>
          <p:cNvSpPr/>
          <p:nvPr/>
        </p:nvSpPr>
        <p:spPr>
          <a:xfrm>
            <a:off x="5852203" y="5799859"/>
            <a:ext cx="1883517" cy="532265"/>
          </a:xfrm>
          <a:prstGeom prst="wedgeRoundRectCallout">
            <a:avLst>
              <a:gd name="adj1" fmla="val -19572"/>
              <a:gd name="adj2" fmla="val -922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825" dirty="0"/>
              <a:t>地図上をクリックするとその場所の標高情報などが表示されます。</a:t>
            </a:r>
          </a:p>
        </p:txBody>
      </p:sp>
      <p:sp>
        <p:nvSpPr>
          <p:cNvPr id="3" name="スライド番号プレースホルダー 2"/>
          <p:cNvSpPr>
            <a:spLocks noGrp="1"/>
          </p:cNvSpPr>
          <p:nvPr>
            <p:ph type="sldNum" sz="quarter" idx="12"/>
          </p:nvPr>
        </p:nvSpPr>
        <p:spPr>
          <a:xfrm>
            <a:off x="6583785" y="6356351"/>
            <a:ext cx="2057400" cy="365125"/>
          </a:xfrm>
        </p:spPr>
        <p:txBody>
          <a:bodyPr/>
          <a:lstStyle/>
          <a:p>
            <a:fld id="{29E49960-A5BE-41A1-B4A5-78DD95EE3B23}" type="slidenum">
              <a:rPr kumimoji="1" lang="ja-JP" altLang="en-US" smtClean="0"/>
              <a:t>4</a:t>
            </a:fld>
            <a:endParaRPr kumimoji="1" lang="ja-JP" altLang="en-US"/>
          </a:p>
        </p:txBody>
      </p:sp>
    </p:spTree>
    <p:extLst>
      <p:ext uri="{BB962C8B-B14F-4D97-AF65-F5344CB8AC3E}">
        <p14:creationId xmlns:p14="http://schemas.microsoft.com/office/powerpoint/2010/main" val="266252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6621" y="899704"/>
            <a:ext cx="5570765" cy="5143500"/>
          </a:xfrm>
          <a:prstGeom prst="rect">
            <a:avLst/>
          </a:prstGeom>
        </p:spPr>
      </p:pic>
      <p:sp>
        <p:nvSpPr>
          <p:cNvPr id="5" name="テキスト ボックス 4"/>
          <p:cNvSpPr txBox="1"/>
          <p:nvPr/>
        </p:nvSpPr>
        <p:spPr>
          <a:xfrm>
            <a:off x="7445828" y="4806726"/>
            <a:ext cx="1610406" cy="923330"/>
          </a:xfrm>
          <a:prstGeom prst="rect">
            <a:avLst/>
          </a:prstGeom>
          <a:noFill/>
        </p:spPr>
        <p:txBody>
          <a:bodyPr wrap="square" rtlCol="0">
            <a:spAutoFit/>
          </a:bodyPr>
          <a:lstStyle/>
          <a:p>
            <a:pPr fontAlgn="ctr"/>
            <a:r>
              <a:rPr lang="ja-JP" altLang="en-US" sz="1350" dirty="0"/>
              <a:t>出展：国土地理院</a:t>
            </a:r>
            <a:endParaRPr lang="en-US" altLang="ja-JP" sz="1350" dirty="0"/>
          </a:p>
          <a:p>
            <a:pPr fontAlgn="ctr"/>
            <a:r>
              <a:rPr lang="ja-JP" altLang="ja-JP" sz="1350" dirty="0"/>
              <a:t>撮影年月日</a:t>
            </a:r>
          </a:p>
          <a:p>
            <a:pPr fontAlgn="ctr"/>
            <a:r>
              <a:rPr lang="en-US" altLang="ja-JP" sz="1350" dirty="0"/>
              <a:t>1993/10/24(</a:t>
            </a:r>
            <a:r>
              <a:rPr lang="ja-JP" altLang="ja-JP" sz="1350" dirty="0"/>
              <a:t>平</a:t>
            </a:r>
            <a:r>
              <a:rPr lang="en-US" altLang="ja-JP" sz="1350" dirty="0"/>
              <a:t>5)</a:t>
            </a:r>
            <a:endParaRPr lang="ja-JP" altLang="ja-JP" sz="1350" dirty="0"/>
          </a:p>
          <a:p>
            <a:r>
              <a:rPr lang="en-US" altLang="ja-JP" sz="1350" dirty="0"/>
              <a:t>CKT932X</a:t>
            </a:r>
            <a:endParaRPr lang="ja-JP" altLang="en-US" sz="1350" dirty="0"/>
          </a:p>
        </p:txBody>
      </p:sp>
      <p:sp>
        <p:nvSpPr>
          <p:cNvPr id="7" name="テキスト ボックス 6"/>
          <p:cNvSpPr txBox="1"/>
          <p:nvPr/>
        </p:nvSpPr>
        <p:spPr>
          <a:xfrm>
            <a:off x="50580" y="1162915"/>
            <a:ext cx="1633538" cy="923330"/>
          </a:xfrm>
          <a:prstGeom prst="rect">
            <a:avLst/>
          </a:prstGeom>
          <a:noFill/>
        </p:spPr>
        <p:txBody>
          <a:bodyPr wrap="square" rtlCol="0">
            <a:spAutoFit/>
          </a:bodyPr>
          <a:lstStyle/>
          <a:p>
            <a:r>
              <a:rPr lang="ja-JP" altLang="en-US" sz="1350" dirty="0"/>
              <a:t>旧河川（旧渡良瀬川）の自然堤防の</a:t>
            </a:r>
            <a:endParaRPr lang="en-US" altLang="ja-JP" sz="1350" dirty="0"/>
          </a:p>
          <a:p>
            <a:r>
              <a:rPr lang="ja-JP" altLang="en-US" sz="1350" dirty="0"/>
              <a:t>名残が残っている</a:t>
            </a:r>
            <a:endParaRPr lang="en-US" altLang="ja-JP" sz="1350" dirty="0"/>
          </a:p>
          <a:p>
            <a:endParaRPr lang="en-US" altLang="ja-JP" sz="1350" dirty="0"/>
          </a:p>
        </p:txBody>
      </p:sp>
      <p:sp>
        <p:nvSpPr>
          <p:cNvPr id="14" name="フリーフォーム 13"/>
          <p:cNvSpPr/>
          <p:nvPr/>
        </p:nvSpPr>
        <p:spPr>
          <a:xfrm>
            <a:off x="3005715" y="1059320"/>
            <a:ext cx="2784404" cy="4714875"/>
          </a:xfrm>
          <a:custGeom>
            <a:avLst/>
            <a:gdLst>
              <a:gd name="connsiteX0" fmla="*/ 1372649 w 3712539"/>
              <a:gd name="connsiteY0" fmla="*/ 0 h 6286500"/>
              <a:gd name="connsiteX1" fmla="*/ 1421635 w 3712539"/>
              <a:gd name="connsiteY1" fmla="*/ 416379 h 6286500"/>
              <a:gd name="connsiteX2" fmla="*/ 1233856 w 3712539"/>
              <a:gd name="connsiteY2" fmla="*/ 906236 h 6286500"/>
              <a:gd name="connsiteX3" fmla="*/ 825642 w 3712539"/>
              <a:gd name="connsiteY3" fmla="*/ 1232808 h 6286500"/>
              <a:gd name="connsiteX4" fmla="*/ 213321 w 3712539"/>
              <a:gd name="connsiteY4" fmla="*/ 1714500 h 6286500"/>
              <a:gd name="connsiteX5" fmla="*/ 1049 w 3712539"/>
              <a:gd name="connsiteY5" fmla="*/ 2424793 h 6286500"/>
              <a:gd name="connsiteX6" fmla="*/ 164335 w 3712539"/>
              <a:gd name="connsiteY6" fmla="*/ 3086100 h 6286500"/>
              <a:gd name="connsiteX7" fmla="*/ 801149 w 3712539"/>
              <a:gd name="connsiteY7" fmla="*/ 3502479 h 6286500"/>
              <a:gd name="connsiteX8" fmla="*/ 1691056 w 3712539"/>
              <a:gd name="connsiteY8" fmla="*/ 3396343 h 6286500"/>
              <a:gd name="connsiteX9" fmla="*/ 2050285 w 3712539"/>
              <a:gd name="connsiteY9" fmla="*/ 3380015 h 6286500"/>
              <a:gd name="connsiteX10" fmla="*/ 2556471 w 3712539"/>
              <a:gd name="connsiteY10" fmla="*/ 3641272 h 6286500"/>
              <a:gd name="connsiteX11" fmla="*/ 2850385 w 3712539"/>
              <a:gd name="connsiteY11" fmla="*/ 4057650 h 6286500"/>
              <a:gd name="connsiteX12" fmla="*/ 3176956 w 3712539"/>
              <a:gd name="connsiteY12" fmla="*/ 4400550 h 6286500"/>
              <a:gd name="connsiteX13" fmla="*/ 3601499 w 3712539"/>
              <a:gd name="connsiteY13" fmla="*/ 4702629 h 6286500"/>
              <a:gd name="connsiteX14" fmla="*/ 3699471 w 3712539"/>
              <a:gd name="connsiteY14" fmla="*/ 4980215 h 6286500"/>
              <a:gd name="connsiteX15" fmla="*/ 3372899 w 3712539"/>
              <a:gd name="connsiteY15" fmla="*/ 5282293 h 6286500"/>
              <a:gd name="connsiteX16" fmla="*/ 2948356 w 3712539"/>
              <a:gd name="connsiteY16" fmla="*/ 5657850 h 6286500"/>
              <a:gd name="connsiteX17" fmla="*/ 2638114 w 3712539"/>
              <a:gd name="connsiteY17" fmla="*/ 6082393 h 6286500"/>
              <a:gd name="connsiteX18" fmla="*/ 2613621 w 3712539"/>
              <a:gd name="connsiteY18" fmla="*/ 6286500 h 628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12539" h="6286500">
                <a:moveTo>
                  <a:pt x="1372649" y="0"/>
                </a:moveTo>
                <a:cubicBezTo>
                  <a:pt x="1408708" y="132670"/>
                  <a:pt x="1444767" y="265340"/>
                  <a:pt x="1421635" y="416379"/>
                </a:cubicBezTo>
                <a:cubicBezTo>
                  <a:pt x="1398503" y="567418"/>
                  <a:pt x="1333188" y="770165"/>
                  <a:pt x="1233856" y="906236"/>
                </a:cubicBezTo>
                <a:cubicBezTo>
                  <a:pt x="1134524" y="1042307"/>
                  <a:pt x="825642" y="1232808"/>
                  <a:pt x="825642" y="1232808"/>
                </a:cubicBezTo>
                <a:cubicBezTo>
                  <a:pt x="655553" y="1367519"/>
                  <a:pt x="350753" y="1515836"/>
                  <a:pt x="213321" y="1714500"/>
                </a:cubicBezTo>
                <a:cubicBezTo>
                  <a:pt x="75889" y="1913164"/>
                  <a:pt x="9213" y="2196193"/>
                  <a:pt x="1049" y="2424793"/>
                </a:cubicBezTo>
                <a:cubicBezTo>
                  <a:pt x="-7115" y="2653393"/>
                  <a:pt x="30985" y="2906486"/>
                  <a:pt x="164335" y="3086100"/>
                </a:cubicBezTo>
                <a:cubicBezTo>
                  <a:pt x="297685" y="3265714"/>
                  <a:pt x="546695" y="3450772"/>
                  <a:pt x="801149" y="3502479"/>
                </a:cubicBezTo>
                <a:cubicBezTo>
                  <a:pt x="1055603" y="3554186"/>
                  <a:pt x="1482867" y="3416754"/>
                  <a:pt x="1691056" y="3396343"/>
                </a:cubicBezTo>
                <a:cubicBezTo>
                  <a:pt x="1899245" y="3375932"/>
                  <a:pt x="1906049" y="3339194"/>
                  <a:pt x="2050285" y="3380015"/>
                </a:cubicBezTo>
                <a:cubicBezTo>
                  <a:pt x="2194521" y="3420837"/>
                  <a:pt x="2423121" y="3528333"/>
                  <a:pt x="2556471" y="3641272"/>
                </a:cubicBezTo>
                <a:cubicBezTo>
                  <a:pt x="2689821" y="3754211"/>
                  <a:pt x="2746971" y="3931104"/>
                  <a:pt x="2850385" y="4057650"/>
                </a:cubicBezTo>
                <a:cubicBezTo>
                  <a:pt x="2953799" y="4184196"/>
                  <a:pt x="3051770" y="4293053"/>
                  <a:pt x="3176956" y="4400550"/>
                </a:cubicBezTo>
                <a:cubicBezTo>
                  <a:pt x="3302142" y="4508047"/>
                  <a:pt x="3514413" y="4606018"/>
                  <a:pt x="3601499" y="4702629"/>
                </a:cubicBezTo>
                <a:cubicBezTo>
                  <a:pt x="3688585" y="4799240"/>
                  <a:pt x="3737571" y="4883604"/>
                  <a:pt x="3699471" y="4980215"/>
                </a:cubicBezTo>
                <a:cubicBezTo>
                  <a:pt x="3661371" y="5076826"/>
                  <a:pt x="3498085" y="5169354"/>
                  <a:pt x="3372899" y="5282293"/>
                </a:cubicBezTo>
                <a:cubicBezTo>
                  <a:pt x="3247713" y="5395232"/>
                  <a:pt x="3070820" y="5524500"/>
                  <a:pt x="2948356" y="5657850"/>
                </a:cubicBezTo>
                <a:cubicBezTo>
                  <a:pt x="2825892" y="5791200"/>
                  <a:pt x="2693903" y="5977618"/>
                  <a:pt x="2638114" y="6082393"/>
                </a:cubicBezTo>
                <a:cubicBezTo>
                  <a:pt x="2582325" y="6187168"/>
                  <a:pt x="2597973" y="6236834"/>
                  <a:pt x="2613621" y="62865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 name="フリーフォーム 14"/>
          <p:cNvSpPr/>
          <p:nvPr/>
        </p:nvSpPr>
        <p:spPr>
          <a:xfrm>
            <a:off x="3482886" y="1028703"/>
            <a:ext cx="2689790" cy="4739368"/>
          </a:xfrm>
          <a:custGeom>
            <a:avLst/>
            <a:gdLst>
              <a:gd name="connsiteX0" fmla="*/ 1389559 w 3586386"/>
              <a:gd name="connsiteY0" fmla="*/ 0 h 6319157"/>
              <a:gd name="connsiteX1" fmla="*/ 1438545 w 3586386"/>
              <a:gd name="connsiteY1" fmla="*/ 547007 h 6319157"/>
              <a:gd name="connsiteX2" fmla="*/ 1103809 w 3586386"/>
              <a:gd name="connsiteY2" fmla="*/ 1134836 h 6319157"/>
              <a:gd name="connsiteX3" fmla="*/ 671102 w 3586386"/>
              <a:gd name="connsiteY3" fmla="*/ 1469571 h 6319157"/>
              <a:gd name="connsiteX4" fmla="*/ 303709 w 3586386"/>
              <a:gd name="connsiteY4" fmla="*/ 1690007 h 6319157"/>
              <a:gd name="connsiteX5" fmla="*/ 58781 w 3586386"/>
              <a:gd name="connsiteY5" fmla="*/ 2057400 h 6319157"/>
              <a:gd name="connsiteX6" fmla="*/ 1631 w 3586386"/>
              <a:gd name="connsiteY6" fmla="*/ 2490107 h 6319157"/>
              <a:gd name="connsiteX7" fmla="*/ 99602 w 3586386"/>
              <a:gd name="connsiteY7" fmla="*/ 2833007 h 6319157"/>
              <a:gd name="connsiteX8" fmla="*/ 646609 w 3586386"/>
              <a:gd name="connsiteY8" fmla="*/ 2963636 h 6319157"/>
              <a:gd name="connsiteX9" fmla="*/ 1299752 w 3586386"/>
              <a:gd name="connsiteY9" fmla="*/ 2865664 h 6319157"/>
              <a:gd name="connsiteX10" fmla="*/ 1814102 w 3586386"/>
              <a:gd name="connsiteY10" fmla="*/ 2890157 h 6319157"/>
              <a:gd name="connsiteX11" fmla="*/ 2238645 w 3586386"/>
              <a:gd name="connsiteY11" fmla="*/ 3322864 h 6319157"/>
              <a:gd name="connsiteX12" fmla="*/ 2410095 w 3586386"/>
              <a:gd name="connsiteY12" fmla="*/ 3502479 h 6319157"/>
              <a:gd name="connsiteX13" fmla="*/ 2581545 w 3586386"/>
              <a:gd name="connsiteY13" fmla="*/ 3869871 h 6319157"/>
              <a:gd name="connsiteX14" fmla="*/ 2867295 w 3586386"/>
              <a:gd name="connsiteY14" fmla="*/ 4188279 h 6319157"/>
              <a:gd name="connsiteX15" fmla="*/ 3218359 w 3586386"/>
              <a:gd name="connsiteY15" fmla="*/ 4433207 h 6319157"/>
              <a:gd name="connsiteX16" fmla="*/ 3528602 w 3586386"/>
              <a:gd name="connsiteY16" fmla="*/ 4767943 h 6319157"/>
              <a:gd name="connsiteX17" fmla="*/ 3569423 w 3586386"/>
              <a:gd name="connsiteY17" fmla="*/ 5233307 h 6319157"/>
              <a:gd name="connsiteX18" fmla="*/ 3332659 w 3586386"/>
              <a:gd name="connsiteY18" fmla="*/ 5568043 h 6319157"/>
              <a:gd name="connsiteX19" fmla="*/ 2899952 w 3586386"/>
              <a:gd name="connsiteY19" fmla="*/ 5821136 h 6319157"/>
              <a:gd name="connsiteX20" fmla="*/ 2508066 w 3586386"/>
              <a:gd name="connsiteY20" fmla="*/ 5919107 h 6319157"/>
              <a:gd name="connsiteX21" fmla="*/ 2393766 w 3586386"/>
              <a:gd name="connsiteY21" fmla="*/ 6131379 h 6319157"/>
              <a:gd name="connsiteX22" fmla="*/ 2369273 w 3586386"/>
              <a:gd name="connsiteY22" fmla="*/ 6319157 h 631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86386" h="6319157">
                <a:moveTo>
                  <a:pt x="1389559" y="0"/>
                </a:moveTo>
                <a:cubicBezTo>
                  <a:pt x="1437864" y="178934"/>
                  <a:pt x="1486170" y="357868"/>
                  <a:pt x="1438545" y="547007"/>
                </a:cubicBezTo>
                <a:cubicBezTo>
                  <a:pt x="1390920" y="736146"/>
                  <a:pt x="1231716" y="981075"/>
                  <a:pt x="1103809" y="1134836"/>
                </a:cubicBezTo>
                <a:cubicBezTo>
                  <a:pt x="975902" y="1288597"/>
                  <a:pt x="804452" y="1377043"/>
                  <a:pt x="671102" y="1469571"/>
                </a:cubicBezTo>
                <a:cubicBezTo>
                  <a:pt x="537752" y="1562099"/>
                  <a:pt x="405762" y="1592036"/>
                  <a:pt x="303709" y="1690007"/>
                </a:cubicBezTo>
                <a:cubicBezTo>
                  <a:pt x="201656" y="1787978"/>
                  <a:pt x="109127" y="1924050"/>
                  <a:pt x="58781" y="2057400"/>
                </a:cubicBezTo>
                <a:cubicBezTo>
                  <a:pt x="8435" y="2190750"/>
                  <a:pt x="-5172" y="2360839"/>
                  <a:pt x="1631" y="2490107"/>
                </a:cubicBezTo>
                <a:cubicBezTo>
                  <a:pt x="8434" y="2619375"/>
                  <a:pt x="-7894" y="2754086"/>
                  <a:pt x="99602" y="2833007"/>
                </a:cubicBezTo>
                <a:cubicBezTo>
                  <a:pt x="207098" y="2911928"/>
                  <a:pt x="446584" y="2958193"/>
                  <a:pt x="646609" y="2963636"/>
                </a:cubicBezTo>
                <a:cubicBezTo>
                  <a:pt x="846634" y="2969079"/>
                  <a:pt x="1105170" y="2877910"/>
                  <a:pt x="1299752" y="2865664"/>
                </a:cubicBezTo>
                <a:cubicBezTo>
                  <a:pt x="1494334" y="2853418"/>
                  <a:pt x="1657620" y="2813957"/>
                  <a:pt x="1814102" y="2890157"/>
                </a:cubicBezTo>
                <a:cubicBezTo>
                  <a:pt x="1970584" y="2966357"/>
                  <a:pt x="2139313" y="3220810"/>
                  <a:pt x="2238645" y="3322864"/>
                </a:cubicBezTo>
                <a:cubicBezTo>
                  <a:pt x="2337977" y="3424918"/>
                  <a:pt x="2352945" y="3411311"/>
                  <a:pt x="2410095" y="3502479"/>
                </a:cubicBezTo>
                <a:cubicBezTo>
                  <a:pt x="2467245" y="3593647"/>
                  <a:pt x="2505345" y="3755571"/>
                  <a:pt x="2581545" y="3869871"/>
                </a:cubicBezTo>
                <a:cubicBezTo>
                  <a:pt x="2657745" y="3984171"/>
                  <a:pt x="2761159" y="4094390"/>
                  <a:pt x="2867295" y="4188279"/>
                </a:cubicBezTo>
                <a:cubicBezTo>
                  <a:pt x="2973431" y="4282168"/>
                  <a:pt x="3108141" y="4336596"/>
                  <a:pt x="3218359" y="4433207"/>
                </a:cubicBezTo>
                <a:cubicBezTo>
                  <a:pt x="3328577" y="4529818"/>
                  <a:pt x="3470091" y="4634593"/>
                  <a:pt x="3528602" y="4767943"/>
                </a:cubicBezTo>
                <a:cubicBezTo>
                  <a:pt x="3587113" y="4901293"/>
                  <a:pt x="3602080" y="5099957"/>
                  <a:pt x="3569423" y="5233307"/>
                </a:cubicBezTo>
                <a:cubicBezTo>
                  <a:pt x="3536766" y="5366657"/>
                  <a:pt x="3444237" y="5470072"/>
                  <a:pt x="3332659" y="5568043"/>
                </a:cubicBezTo>
                <a:cubicBezTo>
                  <a:pt x="3221081" y="5666014"/>
                  <a:pt x="3037384" y="5762625"/>
                  <a:pt x="2899952" y="5821136"/>
                </a:cubicBezTo>
                <a:cubicBezTo>
                  <a:pt x="2762520" y="5879647"/>
                  <a:pt x="2592430" y="5867400"/>
                  <a:pt x="2508066" y="5919107"/>
                </a:cubicBezTo>
                <a:cubicBezTo>
                  <a:pt x="2423702" y="5970814"/>
                  <a:pt x="2416898" y="6064704"/>
                  <a:pt x="2393766" y="6131379"/>
                </a:cubicBezTo>
                <a:cubicBezTo>
                  <a:pt x="2370634" y="6198054"/>
                  <a:pt x="2369953" y="6258605"/>
                  <a:pt x="2369273" y="6319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スライド番号プレースホルダー 1"/>
          <p:cNvSpPr>
            <a:spLocks noGrp="1"/>
          </p:cNvSpPr>
          <p:nvPr>
            <p:ph type="sldNum" sz="quarter" idx="12"/>
          </p:nvPr>
        </p:nvSpPr>
        <p:spPr/>
        <p:txBody>
          <a:bodyPr/>
          <a:lstStyle/>
          <a:p>
            <a:fld id="{29E49960-A5BE-41A1-B4A5-78DD95EE3B23}" type="slidenum">
              <a:rPr kumimoji="1" lang="ja-JP" altLang="en-US" smtClean="0"/>
              <a:t>5</a:t>
            </a:fld>
            <a:endParaRPr kumimoji="1" lang="ja-JP" altLang="en-US"/>
          </a:p>
        </p:txBody>
      </p:sp>
      <p:sp>
        <p:nvSpPr>
          <p:cNvPr id="3" name="線吹き出し 1 (枠付き) 2"/>
          <p:cNvSpPr/>
          <p:nvPr/>
        </p:nvSpPr>
        <p:spPr>
          <a:xfrm>
            <a:off x="7009216" y="486547"/>
            <a:ext cx="1950720" cy="572770"/>
          </a:xfrm>
          <a:prstGeom prst="borderCallout1">
            <a:avLst>
              <a:gd name="adj1" fmla="val 18750"/>
              <a:gd name="adj2" fmla="val -8333"/>
              <a:gd name="adj3" fmla="val 110726"/>
              <a:gd name="adj4" fmla="val -123750"/>
            </a:avLst>
          </a:prstGeom>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この線はわかりやすくするため加筆</a:t>
            </a:r>
            <a:endParaRPr lang="ja-JP" altLang="en-US" dirty="0"/>
          </a:p>
        </p:txBody>
      </p:sp>
      <p:sp>
        <p:nvSpPr>
          <p:cNvPr id="9" name="テキスト ボックス 8"/>
          <p:cNvSpPr txBox="1"/>
          <p:nvPr/>
        </p:nvSpPr>
        <p:spPr>
          <a:xfrm>
            <a:off x="50580" y="2086245"/>
            <a:ext cx="1633538" cy="923330"/>
          </a:xfrm>
          <a:prstGeom prst="rect">
            <a:avLst/>
          </a:prstGeom>
          <a:noFill/>
        </p:spPr>
        <p:txBody>
          <a:bodyPr wrap="square" rtlCol="0">
            <a:spAutoFit/>
          </a:bodyPr>
          <a:lstStyle/>
          <a:p>
            <a:r>
              <a:rPr lang="ja-JP" altLang="en-US" sz="1350" dirty="0"/>
              <a:t>補強証拠として</a:t>
            </a:r>
            <a:endParaRPr lang="en-US" altLang="ja-JP" sz="1350" dirty="0"/>
          </a:p>
          <a:p>
            <a:r>
              <a:rPr lang="ja-JP" altLang="en-US" sz="1350" dirty="0"/>
              <a:t>旧河川（旧河道）には神社・祠が存在していない</a:t>
            </a:r>
            <a:endParaRPr lang="en-US" altLang="ja-JP" sz="1350" dirty="0"/>
          </a:p>
        </p:txBody>
      </p:sp>
      <p:sp>
        <p:nvSpPr>
          <p:cNvPr id="6" name="テキスト ボックス 5"/>
          <p:cNvSpPr txBox="1"/>
          <p:nvPr/>
        </p:nvSpPr>
        <p:spPr>
          <a:xfrm>
            <a:off x="50580" y="117215"/>
            <a:ext cx="5120756" cy="369332"/>
          </a:xfrm>
          <a:prstGeom prst="rect">
            <a:avLst/>
          </a:prstGeom>
          <a:noFill/>
        </p:spPr>
        <p:txBody>
          <a:bodyPr wrap="square" rtlCol="0">
            <a:spAutoFit/>
          </a:bodyPr>
          <a:lstStyle/>
          <a:p>
            <a:r>
              <a:rPr lang="ja-JP" altLang="en-US" dirty="0"/>
              <a:t>大島新田調節池付近　平成</a:t>
            </a:r>
            <a:r>
              <a:rPr lang="en-US" altLang="ja-JP" dirty="0"/>
              <a:t>5</a:t>
            </a:r>
            <a:r>
              <a:rPr lang="ja-JP" altLang="en-US" dirty="0"/>
              <a:t>年の航空写真</a:t>
            </a:r>
            <a:endParaRPr lang="ja-JP" altLang="en-US" dirty="0"/>
          </a:p>
        </p:txBody>
      </p:sp>
    </p:spTree>
    <p:extLst>
      <p:ext uri="{BB962C8B-B14F-4D97-AF65-F5344CB8AC3E}">
        <p14:creationId xmlns:p14="http://schemas.microsoft.com/office/powerpoint/2010/main" val="1623649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2104</TotalTime>
  <Words>453</Words>
  <Application>Microsoft Office PowerPoint</Application>
  <PresentationFormat>画面に合わせる (4:3)</PresentationFormat>
  <Paragraphs>55</Paragraphs>
  <Slides>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ＭＳ Ｐゴシック</vt:lpstr>
      <vt:lpstr>新細明體</vt:lpstr>
      <vt:lpstr>Arial</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石田政海</dc:creator>
  <cp:lastModifiedBy>石田 政海</cp:lastModifiedBy>
  <cp:revision>41</cp:revision>
  <cp:lastPrinted>2018-03-24T15:24:50Z</cp:lastPrinted>
  <dcterms:created xsi:type="dcterms:W3CDTF">2017-09-10T07:41:52Z</dcterms:created>
  <dcterms:modified xsi:type="dcterms:W3CDTF">2019-10-16T14:40:55Z</dcterms:modified>
</cp:coreProperties>
</file>